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Roboto" charset="1" panose="02000000000000000000"/>
      <p:regular r:id="rId28"/>
    </p:embeddedFont>
    <p:embeddedFont>
      <p:font typeface="Roboto Bold" charset="1" panose="02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489299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Mean Shift Image Segmentation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4686449"/>
            <a:ext cx="9445526" cy="1417439"/>
            <a:chOff x="0" y="0"/>
            <a:chExt cx="12594035" cy="18899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889918"/>
            </a:xfrm>
            <a:custGeom>
              <a:avLst/>
              <a:gdLst/>
              <a:ahLst/>
              <a:cxnLst/>
              <a:rect r="r" b="b" t="t" l="l"/>
              <a:pathLst>
                <a:path h="188991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89918"/>
                  </a:lnTo>
                  <a:lnTo>
                    <a:pt x="0" y="18899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594035" cy="19184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 Non-parametric Clustering Technique for Image Analysis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87550" y="7301656"/>
            <a:ext cx="3563889" cy="1984363"/>
            <a:chOff x="0" y="0"/>
            <a:chExt cx="4751852" cy="2645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51852" cy="2645818"/>
            </a:xfrm>
            <a:custGeom>
              <a:avLst/>
              <a:gdLst/>
              <a:ahLst/>
              <a:cxnLst/>
              <a:rect r="r" b="b" t="t" l="l"/>
              <a:pathLst>
                <a:path h="2645818" w="4751852">
                  <a:moveTo>
                    <a:pt x="0" y="0"/>
                  </a:moveTo>
                  <a:lnTo>
                    <a:pt x="4751852" y="0"/>
                  </a:lnTo>
                  <a:lnTo>
                    <a:pt x="4751852" y="2645818"/>
                  </a:lnTo>
                  <a:lnTo>
                    <a:pt x="0" y="2645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4751852" cy="27124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CFD0D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by </a:t>
              </a:r>
            </a:p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CFD0D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     </a:t>
              </a:r>
              <a:r>
                <a:rPr lang="en-US" sz="2750" b="true">
                  <a:solidFill>
                    <a:srgbClr val="CFD0D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Navarasan  N S M</a:t>
              </a:r>
            </a:p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CFD0D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     2023510017</a:t>
              </a:r>
            </a:p>
            <a:p>
              <a:pPr algn="l">
                <a:lnSpc>
                  <a:spcPts val="3874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9185" y="1526835"/>
            <a:ext cx="9330002" cy="6635680"/>
          </a:xfrm>
          <a:custGeom>
            <a:avLst/>
            <a:gdLst/>
            <a:ahLst/>
            <a:cxnLst/>
            <a:rect r="r" b="b" t="t" l="l"/>
            <a:pathLst>
              <a:path h="6635680" w="9330002">
                <a:moveTo>
                  <a:pt x="0" y="0"/>
                </a:moveTo>
                <a:lnTo>
                  <a:pt x="9330003" y="0"/>
                </a:lnTo>
                <a:lnTo>
                  <a:pt x="9330003" y="6635680"/>
                </a:lnTo>
                <a:lnTo>
                  <a:pt x="0" y="663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3" t="0" r="-9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37" y="410235"/>
            <a:ext cx="10532384" cy="1116600"/>
            <a:chOff x="0" y="0"/>
            <a:chExt cx="14043178" cy="148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3178" cy="1488800"/>
            </a:xfrm>
            <a:custGeom>
              <a:avLst/>
              <a:gdLst/>
              <a:ahLst/>
              <a:cxnLst/>
              <a:rect r="r" b="b" t="t" l="l"/>
              <a:pathLst>
                <a:path h="1488800" w="14043178">
                  <a:moveTo>
                    <a:pt x="0" y="0"/>
                  </a:moveTo>
                  <a:lnTo>
                    <a:pt x="14043178" y="0"/>
                  </a:lnTo>
                  <a:lnTo>
                    <a:pt x="14043178" y="1488800"/>
                  </a:lnTo>
                  <a:lnTo>
                    <a:pt x="0" y="148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043178" cy="152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 Hill-Climb using Mean-shift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9185" y="8656348"/>
            <a:ext cx="9330002" cy="1439323"/>
            <a:chOff x="0" y="0"/>
            <a:chExt cx="12440003" cy="1919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0003" cy="1919097"/>
            </a:xfrm>
            <a:custGeom>
              <a:avLst/>
              <a:gdLst/>
              <a:ahLst/>
              <a:cxnLst/>
              <a:rect r="r" b="b" t="t" l="l"/>
              <a:pathLst>
                <a:path h="1919097" w="12440003">
                  <a:moveTo>
                    <a:pt x="0" y="0"/>
                  </a:moveTo>
                  <a:lnTo>
                    <a:pt x="12440003" y="0"/>
                  </a:lnTo>
                  <a:lnTo>
                    <a:pt x="12440003" y="1919097"/>
                  </a:lnTo>
                  <a:lnTo>
                    <a:pt x="0" y="1919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440003" cy="1957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74685" indent="-337342" lvl="1">
                <a:lnSpc>
                  <a:spcPts val="3943"/>
                </a:lnSpc>
                <a:buFont typeface="Arial"/>
                <a:buChar char="•"/>
              </a:pPr>
              <a:r>
                <a:rPr lang="en-US" sz="312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Repeat untill it converge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9185" y="1526835"/>
            <a:ext cx="9330002" cy="6635680"/>
          </a:xfrm>
          <a:custGeom>
            <a:avLst/>
            <a:gdLst/>
            <a:ahLst/>
            <a:cxnLst/>
            <a:rect r="r" b="b" t="t" l="l"/>
            <a:pathLst>
              <a:path h="6635680" w="9330002">
                <a:moveTo>
                  <a:pt x="0" y="0"/>
                </a:moveTo>
                <a:lnTo>
                  <a:pt x="9330003" y="0"/>
                </a:lnTo>
                <a:lnTo>
                  <a:pt x="9330003" y="6635680"/>
                </a:lnTo>
                <a:lnTo>
                  <a:pt x="0" y="663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9" t="0" r="-146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37" y="410235"/>
            <a:ext cx="10532384" cy="1116600"/>
            <a:chOff x="0" y="0"/>
            <a:chExt cx="14043178" cy="148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3178" cy="1488800"/>
            </a:xfrm>
            <a:custGeom>
              <a:avLst/>
              <a:gdLst/>
              <a:ahLst/>
              <a:cxnLst/>
              <a:rect r="r" b="b" t="t" l="l"/>
              <a:pathLst>
                <a:path h="1488800" w="14043178">
                  <a:moveTo>
                    <a:pt x="0" y="0"/>
                  </a:moveTo>
                  <a:lnTo>
                    <a:pt x="14043178" y="0"/>
                  </a:lnTo>
                  <a:lnTo>
                    <a:pt x="14043178" y="1488800"/>
                  </a:lnTo>
                  <a:lnTo>
                    <a:pt x="0" y="148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043178" cy="152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 Hill-Climb using Mean-shift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9185" y="8656348"/>
            <a:ext cx="9330002" cy="1439323"/>
            <a:chOff x="0" y="0"/>
            <a:chExt cx="12440003" cy="1919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0003" cy="1919097"/>
            </a:xfrm>
            <a:custGeom>
              <a:avLst/>
              <a:gdLst/>
              <a:ahLst/>
              <a:cxnLst/>
              <a:rect r="r" b="b" t="t" l="l"/>
              <a:pathLst>
                <a:path h="1919097" w="12440003">
                  <a:moveTo>
                    <a:pt x="0" y="0"/>
                  </a:moveTo>
                  <a:lnTo>
                    <a:pt x="12440003" y="0"/>
                  </a:lnTo>
                  <a:lnTo>
                    <a:pt x="12440003" y="1919097"/>
                  </a:lnTo>
                  <a:lnTo>
                    <a:pt x="0" y="1919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440003" cy="1957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74685" indent="-337342" lvl="1">
                <a:lnSpc>
                  <a:spcPts val="3943"/>
                </a:lnSpc>
                <a:buFont typeface="Arial"/>
                <a:buChar char="•"/>
              </a:pPr>
              <a:r>
                <a:rPr lang="en-US" sz="312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Repeat untill it converge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9185" y="1526835"/>
            <a:ext cx="9330002" cy="6635680"/>
          </a:xfrm>
          <a:custGeom>
            <a:avLst/>
            <a:gdLst/>
            <a:ahLst/>
            <a:cxnLst/>
            <a:rect r="r" b="b" t="t" l="l"/>
            <a:pathLst>
              <a:path h="6635680" w="9330002">
                <a:moveTo>
                  <a:pt x="0" y="0"/>
                </a:moveTo>
                <a:lnTo>
                  <a:pt x="9330003" y="0"/>
                </a:lnTo>
                <a:lnTo>
                  <a:pt x="9330003" y="6635680"/>
                </a:lnTo>
                <a:lnTo>
                  <a:pt x="0" y="663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4" t="0" r="-133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37" y="410235"/>
            <a:ext cx="10532384" cy="1116600"/>
            <a:chOff x="0" y="0"/>
            <a:chExt cx="14043178" cy="148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3178" cy="1488800"/>
            </a:xfrm>
            <a:custGeom>
              <a:avLst/>
              <a:gdLst/>
              <a:ahLst/>
              <a:cxnLst/>
              <a:rect r="r" b="b" t="t" l="l"/>
              <a:pathLst>
                <a:path h="1488800" w="14043178">
                  <a:moveTo>
                    <a:pt x="0" y="0"/>
                  </a:moveTo>
                  <a:lnTo>
                    <a:pt x="14043178" y="0"/>
                  </a:lnTo>
                  <a:lnTo>
                    <a:pt x="14043178" y="1488800"/>
                  </a:lnTo>
                  <a:lnTo>
                    <a:pt x="0" y="148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043178" cy="152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 Hill-Climb using Mean-shift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9185" y="8656348"/>
            <a:ext cx="9330002" cy="1439323"/>
            <a:chOff x="0" y="0"/>
            <a:chExt cx="12440003" cy="1919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0003" cy="1919097"/>
            </a:xfrm>
            <a:custGeom>
              <a:avLst/>
              <a:gdLst/>
              <a:ahLst/>
              <a:cxnLst/>
              <a:rect r="r" b="b" t="t" l="l"/>
              <a:pathLst>
                <a:path h="1919097" w="12440003">
                  <a:moveTo>
                    <a:pt x="0" y="0"/>
                  </a:moveTo>
                  <a:lnTo>
                    <a:pt x="12440003" y="0"/>
                  </a:lnTo>
                  <a:lnTo>
                    <a:pt x="12440003" y="1919097"/>
                  </a:lnTo>
                  <a:lnTo>
                    <a:pt x="0" y="1919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440003" cy="1957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74685" indent="-337342" lvl="1">
                <a:lnSpc>
                  <a:spcPts val="3943"/>
                </a:lnSpc>
                <a:buFont typeface="Arial"/>
                <a:buChar char="•"/>
              </a:pPr>
              <a:r>
                <a:rPr lang="en-US" sz="312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Declare mode and assign it as cluster label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9185" y="1526835"/>
            <a:ext cx="9330002" cy="6635680"/>
          </a:xfrm>
          <a:custGeom>
            <a:avLst/>
            <a:gdLst/>
            <a:ahLst/>
            <a:cxnLst/>
            <a:rect r="r" b="b" t="t" l="l"/>
            <a:pathLst>
              <a:path h="6635680" w="9330002">
                <a:moveTo>
                  <a:pt x="0" y="0"/>
                </a:moveTo>
                <a:lnTo>
                  <a:pt x="9330003" y="0"/>
                </a:lnTo>
                <a:lnTo>
                  <a:pt x="9330003" y="6635680"/>
                </a:lnTo>
                <a:lnTo>
                  <a:pt x="0" y="663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9" t="0" r="-146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37" y="410235"/>
            <a:ext cx="10532384" cy="1116600"/>
            <a:chOff x="0" y="0"/>
            <a:chExt cx="14043178" cy="148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3178" cy="1488800"/>
            </a:xfrm>
            <a:custGeom>
              <a:avLst/>
              <a:gdLst/>
              <a:ahLst/>
              <a:cxnLst/>
              <a:rect r="r" b="b" t="t" l="l"/>
              <a:pathLst>
                <a:path h="1488800" w="14043178">
                  <a:moveTo>
                    <a:pt x="0" y="0"/>
                  </a:moveTo>
                  <a:lnTo>
                    <a:pt x="14043178" y="0"/>
                  </a:lnTo>
                  <a:lnTo>
                    <a:pt x="14043178" y="1488800"/>
                  </a:lnTo>
                  <a:lnTo>
                    <a:pt x="0" y="148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043178" cy="152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 Hill-Climb using Mean-shift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9185" y="8656348"/>
            <a:ext cx="9330002" cy="1439323"/>
            <a:chOff x="0" y="0"/>
            <a:chExt cx="12440003" cy="1919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0003" cy="1919097"/>
            </a:xfrm>
            <a:custGeom>
              <a:avLst/>
              <a:gdLst/>
              <a:ahLst/>
              <a:cxnLst/>
              <a:rect r="r" b="b" t="t" l="l"/>
              <a:pathLst>
                <a:path h="1919097" w="12440003">
                  <a:moveTo>
                    <a:pt x="0" y="0"/>
                  </a:moveTo>
                  <a:lnTo>
                    <a:pt x="12440003" y="0"/>
                  </a:lnTo>
                  <a:lnTo>
                    <a:pt x="12440003" y="1919097"/>
                  </a:lnTo>
                  <a:lnTo>
                    <a:pt x="0" y="1919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440003" cy="1957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74685" indent="-337342" lvl="1">
                <a:lnSpc>
                  <a:spcPts val="3943"/>
                </a:lnSpc>
                <a:buFont typeface="Arial"/>
                <a:buChar char="•"/>
              </a:pPr>
              <a:r>
                <a:rPr lang="en-US" sz="312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Repeat for all pixels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7" y="1028700"/>
            <a:ext cx="7254521" cy="1096927"/>
            <a:chOff x="0" y="0"/>
            <a:chExt cx="9672695" cy="14625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72695" cy="1462570"/>
            </a:xfrm>
            <a:custGeom>
              <a:avLst/>
              <a:gdLst/>
              <a:ahLst/>
              <a:cxnLst/>
              <a:rect r="r" b="b" t="t" l="l"/>
              <a:pathLst>
                <a:path h="1462570" w="9672695">
                  <a:moveTo>
                    <a:pt x="0" y="0"/>
                  </a:moveTo>
                  <a:lnTo>
                    <a:pt x="9672695" y="0"/>
                  </a:lnTo>
                  <a:lnTo>
                    <a:pt x="9672695" y="1462570"/>
                  </a:lnTo>
                  <a:lnTo>
                    <a:pt x="0" y="1462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672695" cy="15006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Mean-shift Algorithm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2125627"/>
            <a:ext cx="10841926" cy="1533600"/>
            <a:chOff x="0" y="0"/>
            <a:chExt cx="14455902" cy="2044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55902" cy="2044800"/>
            </a:xfrm>
            <a:custGeom>
              <a:avLst/>
              <a:gdLst/>
              <a:ahLst/>
              <a:cxnLst/>
              <a:rect r="r" b="b" t="t" l="l"/>
              <a:pathLst>
                <a:path h="2044800" w="14455902">
                  <a:moveTo>
                    <a:pt x="0" y="0"/>
                  </a:moveTo>
                  <a:lnTo>
                    <a:pt x="14455902" y="0"/>
                  </a:lnTo>
                  <a:lnTo>
                    <a:pt x="14455902" y="2044800"/>
                  </a:lnTo>
                  <a:lnTo>
                    <a:pt x="0" y="2044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38125"/>
              <a:ext cx="14455902" cy="2282925"/>
            </a:xfrm>
            <a:prstGeom prst="rect">
              <a:avLst/>
            </a:prstGeom>
          </p:spPr>
          <p:txBody>
            <a:bodyPr anchor="t" rtlCol="false" tIns="139700" lIns="139700" bIns="139700" rIns="139700"/>
            <a:lstStyle/>
            <a:p>
              <a:pPr algn="l">
                <a:lnSpc>
                  <a:spcPts val="5929"/>
                </a:lnSpc>
              </a:pPr>
              <a:r>
                <a:rPr lang="en-US" sz="2949" b="true">
                  <a:solidFill>
                    <a:srgbClr val="FFBD5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Given:</a:t>
              </a:r>
              <a:r>
                <a:rPr lang="en-US" sz="294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Distribution of N pixels in f</a:t>
              </a:r>
              <a:r>
                <a:rPr lang="en-US" sz="294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eature space.</a:t>
              </a:r>
            </a:p>
            <a:p>
              <a:pPr algn="l">
                <a:lnSpc>
                  <a:spcPts val="5929"/>
                </a:lnSpc>
              </a:pPr>
              <a:r>
                <a:rPr lang="en-US" sz="2949" b="true">
                  <a:solidFill>
                    <a:srgbClr val="FFBD5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Task:</a:t>
              </a:r>
              <a:r>
                <a:rPr lang="en-US" sz="2949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</a:t>
              </a:r>
              <a:r>
                <a:rPr lang="en-US" sz="294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Find modes (clusters) of the distribution.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5639" y="3888066"/>
            <a:ext cx="9909445" cy="5905404"/>
            <a:chOff x="0" y="0"/>
            <a:chExt cx="6642522" cy="39585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42522" cy="3958524"/>
            </a:xfrm>
            <a:custGeom>
              <a:avLst/>
              <a:gdLst/>
              <a:ahLst/>
              <a:cxnLst/>
              <a:rect r="r" b="b" t="t" l="l"/>
              <a:pathLst>
                <a:path h="3958524" w="6642522">
                  <a:moveTo>
                    <a:pt x="0" y="0"/>
                  </a:moveTo>
                  <a:lnTo>
                    <a:pt x="6642522" y="0"/>
                  </a:lnTo>
                  <a:lnTo>
                    <a:pt x="6642522" y="3958524"/>
                  </a:lnTo>
                  <a:lnTo>
                    <a:pt x="0" y="3958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42875"/>
              <a:ext cx="6642522" cy="41013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189"/>
                </a:lnSpc>
              </a:pPr>
              <a:r>
                <a:rPr lang="en-US" sz="3187" b="true">
                  <a:solidFill>
                    <a:srgbClr val="FFBD59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Clustering Steps:</a:t>
              </a:r>
            </a:p>
            <a:p>
              <a:pPr algn="l" marL="601819" indent="-300909" lvl="1">
                <a:lnSpc>
                  <a:spcPts val="4538"/>
                </a:lnSpc>
                <a:buAutoNum type="arabicPeriod" startAt="1"/>
              </a:pPr>
              <a:r>
                <a:rPr lang="en-US" sz="27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Set mᵢ = fᵢ as the initial mean for each pixel i.</a:t>
              </a:r>
            </a:p>
            <a:p>
              <a:pPr algn="l" marL="601819" indent="-300909" lvl="1">
                <a:lnSpc>
                  <a:spcPts val="4538"/>
                </a:lnSpc>
                <a:buAutoNum type="arabicPeriod" startAt="1"/>
              </a:pPr>
              <a:r>
                <a:rPr lang="en-US" sz="27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Repeat the following for each mean mᵢ:</a:t>
              </a:r>
            </a:p>
            <a:p>
              <a:pPr algn="l">
                <a:lnSpc>
                  <a:spcPts val="4538"/>
                </a:lnSpc>
              </a:pPr>
              <a:r>
                <a:rPr lang="en-US" sz="27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       a. Place a window of size W around mᵢ.</a:t>
              </a:r>
            </a:p>
            <a:p>
              <a:pPr algn="l">
                <a:lnSpc>
                  <a:spcPts val="4538"/>
                </a:lnSpc>
              </a:pPr>
              <a:r>
                <a:rPr lang="en-US" sz="27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       </a:t>
              </a:r>
              <a:r>
                <a:rPr lang="en-US" sz="27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b. Compute the centroid m within the window. Set mᵢ = m.</a:t>
              </a:r>
            </a:p>
            <a:p>
              <a:pPr algn="l">
                <a:lnSpc>
                  <a:spcPts val="4538"/>
                </a:lnSpc>
              </a:pPr>
              <a:r>
                <a:rPr lang="en-US" sz="27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       c. Stop if the shift in mean mᵢ is less than a threshold ε.</a:t>
              </a:r>
            </a:p>
            <a:p>
              <a:pPr algn="l">
                <a:lnSpc>
                  <a:spcPts val="4538"/>
                </a:lnSpc>
              </a:pPr>
              <a:r>
                <a:rPr lang="en-US" sz="27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  3. Then mᵢ is the mode.</a:t>
              </a:r>
            </a:p>
            <a:p>
              <a:pPr algn="l">
                <a:lnSpc>
                  <a:spcPts val="4538"/>
                </a:lnSpc>
              </a:pPr>
              <a:r>
                <a:rPr lang="en-US" sz="27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  4. </a:t>
              </a:r>
              <a:r>
                <a:rPr lang="en-US" sz="27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Label all pixels that have the same mode as belonging to the same cluster.</a:t>
              </a:r>
            </a:p>
            <a:p>
              <a:pPr algn="l">
                <a:lnSpc>
                  <a:spcPts val="4539"/>
                </a:lnSpc>
              </a:pP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916906"/>
            <a:ext cx="9445526" cy="1771947"/>
            <a:chOff x="0" y="0"/>
            <a:chExt cx="12594035" cy="2362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Visual Comparison of Segmentation Methods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7475" y="4109294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913632" y="4211390"/>
            <a:ext cx="3544044" cy="545306"/>
            <a:chOff x="0" y="0"/>
            <a:chExt cx="4725392" cy="7270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727075"/>
            </a:xfrm>
            <a:custGeom>
              <a:avLst/>
              <a:gdLst/>
              <a:ahLst/>
              <a:cxnLst/>
              <a:rect r="r" b="b" t="t" l="l"/>
              <a:pathLst>
                <a:path h="727075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27075"/>
                  </a:lnTo>
                  <a:lnTo>
                    <a:pt x="0" y="727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725392" cy="755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Original Image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13632" y="4824412"/>
            <a:ext cx="3624263" cy="907256"/>
            <a:chOff x="0" y="0"/>
            <a:chExt cx="4832350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4832350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Raw input with complex structures and colors.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7475" y="5953636"/>
            <a:ext cx="647403" cy="647402"/>
            <a:chOff x="0" y="0"/>
            <a:chExt cx="863203" cy="863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993851" y="6055881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Mean Shift Output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13632" y="6683708"/>
            <a:ext cx="4262066" cy="1360885"/>
            <a:chOff x="0" y="0"/>
            <a:chExt cx="5682754" cy="18145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82754" cy="1814513"/>
            </a:xfrm>
            <a:custGeom>
              <a:avLst/>
              <a:gdLst/>
              <a:ahLst/>
              <a:cxnLst/>
              <a:rect r="r" b="b" t="t" l="l"/>
              <a:pathLst>
                <a:path h="1814513" w="5682754">
                  <a:moveTo>
                    <a:pt x="0" y="0"/>
                  </a:moveTo>
                  <a:lnTo>
                    <a:pt x="5682754" y="0"/>
                  </a:lnTo>
                  <a:lnTo>
                    <a:pt x="5682754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5682754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Smoothly segmented with clear boundaries and fewer artifacts.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7475" y="7797979"/>
            <a:ext cx="647402" cy="647403"/>
            <a:chOff x="0" y="0"/>
            <a:chExt cx="863203" cy="8632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913632" y="7797979"/>
            <a:ext cx="3544044" cy="628075"/>
            <a:chOff x="0" y="0"/>
            <a:chExt cx="4725392" cy="8374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837433"/>
            </a:xfrm>
            <a:custGeom>
              <a:avLst/>
              <a:gdLst/>
              <a:ahLst/>
              <a:cxnLst/>
              <a:rect r="r" b="b" t="t" l="l"/>
              <a:pathLst>
                <a:path h="83743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37433"/>
                  </a:lnTo>
                  <a:lnTo>
                    <a:pt x="0" y="837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725392" cy="8660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Other Methods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13633" y="8426054"/>
            <a:ext cx="5369962" cy="1260871"/>
            <a:chOff x="0" y="0"/>
            <a:chExt cx="7159949" cy="16811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159949" cy="1681162"/>
            </a:xfrm>
            <a:custGeom>
              <a:avLst/>
              <a:gdLst/>
              <a:ahLst/>
              <a:cxnLst/>
              <a:rect r="r" b="b" t="t" l="l"/>
              <a:pathLst>
                <a:path h="1681162" w="7159949">
                  <a:moveTo>
                    <a:pt x="0" y="0"/>
                  </a:moveTo>
                  <a:lnTo>
                    <a:pt x="7159949" y="0"/>
                  </a:lnTo>
                  <a:lnTo>
                    <a:pt x="7159949" y="1681162"/>
                  </a:lnTo>
                  <a:lnTo>
                    <a:pt x="0" y="1681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7159949" cy="1776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K-means and graph cut show varying boundary sharpness and cluster shapes.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3731646" y="311823"/>
            <a:ext cx="4195792" cy="4172221"/>
          </a:xfrm>
          <a:custGeom>
            <a:avLst/>
            <a:gdLst/>
            <a:ahLst/>
            <a:cxnLst/>
            <a:rect r="r" b="b" t="t" l="l"/>
            <a:pathLst>
              <a:path h="4172221" w="4195792">
                <a:moveTo>
                  <a:pt x="0" y="0"/>
                </a:moveTo>
                <a:lnTo>
                  <a:pt x="4195792" y="0"/>
                </a:lnTo>
                <a:lnTo>
                  <a:pt x="4195792" y="4172220"/>
                </a:lnTo>
                <a:lnTo>
                  <a:pt x="0" y="4172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277644" y="5278041"/>
            <a:ext cx="4172221" cy="4172221"/>
          </a:xfrm>
          <a:custGeom>
            <a:avLst/>
            <a:gdLst/>
            <a:ahLst/>
            <a:cxnLst/>
            <a:rect r="r" b="b" t="t" l="l"/>
            <a:pathLst>
              <a:path h="4172221" w="4172221">
                <a:moveTo>
                  <a:pt x="0" y="0"/>
                </a:moveTo>
                <a:lnTo>
                  <a:pt x="4172220" y="0"/>
                </a:lnTo>
                <a:lnTo>
                  <a:pt x="4172220" y="4172220"/>
                </a:lnTo>
                <a:lnTo>
                  <a:pt x="0" y="4172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695614" y="5278041"/>
            <a:ext cx="4231824" cy="4172221"/>
          </a:xfrm>
          <a:custGeom>
            <a:avLst/>
            <a:gdLst/>
            <a:ahLst/>
            <a:cxnLst/>
            <a:rect r="r" b="b" t="t" l="l"/>
            <a:pathLst>
              <a:path h="4172221" w="4231824">
                <a:moveTo>
                  <a:pt x="0" y="0"/>
                </a:moveTo>
                <a:lnTo>
                  <a:pt x="4231824" y="0"/>
                </a:lnTo>
                <a:lnTo>
                  <a:pt x="4231824" y="4172220"/>
                </a:lnTo>
                <a:lnTo>
                  <a:pt x="0" y="4172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277644" y="311823"/>
            <a:ext cx="4195792" cy="4172221"/>
          </a:xfrm>
          <a:custGeom>
            <a:avLst/>
            <a:gdLst/>
            <a:ahLst/>
            <a:cxnLst/>
            <a:rect r="r" b="b" t="t" l="l"/>
            <a:pathLst>
              <a:path h="4172221" w="4195792">
                <a:moveTo>
                  <a:pt x="0" y="0"/>
                </a:moveTo>
                <a:lnTo>
                  <a:pt x="4195792" y="0"/>
                </a:lnTo>
                <a:lnTo>
                  <a:pt x="4195792" y="4172220"/>
                </a:lnTo>
                <a:lnTo>
                  <a:pt x="0" y="4172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2" r="0" b="-282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9277644" y="4598194"/>
            <a:ext cx="4172221" cy="545306"/>
            <a:chOff x="0" y="0"/>
            <a:chExt cx="5562961" cy="7270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562961" cy="727075"/>
            </a:xfrm>
            <a:custGeom>
              <a:avLst/>
              <a:gdLst/>
              <a:ahLst/>
              <a:cxnLst/>
              <a:rect r="r" b="b" t="t" l="l"/>
              <a:pathLst>
                <a:path h="727075" w="5562961">
                  <a:moveTo>
                    <a:pt x="0" y="0"/>
                  </a:moveTo>
                  <a:lnTo>
                    <a:pt x="5562961" y="0"/>
                  </a:lnTo>
                  <a:lnTo>
                    <a:pt x="5562961" y="727075"/>
                  </a:lnTo>
                  <a:lnTo>
                    <a:pt x="0" y="727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5562961" cy="755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Original Image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713630" y="4598194"/>
            <a:ext cx="4195792" cy="545306"/>
            <a:chOff x="0" y="0"/>
            <a:chExt cx="5594390" cy="7270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594390" cy="727075"/>
            </a:xfrm>
            <a:custGeom>
              <a:avLst/>
              <a:gdLst/>
              <a:ahLst/>
              <a:cxnLst/>
              <a:rect r="r" b="b" t="t" l="l"/>
              <a:pathLst>
                <a:path h="727075" w="5594390">
                  <a:moveTo>
                    <a:pt x="0" y="0"/>
                  </a:moveTo>
                  <a:lnTo>
                    <a:pt x="5594390" y="0"/>
                  </a:lnTo>
                  <a:lnTo>
                    <a:pt x="5594390" y="727075"/>
                  </a:lnTo>
                  <a:lnTo>
                    <a:pt x="0" y="727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5594390" cy="755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Mean-shift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277644" y="9583611"/>
            <a:ext cx="4172221" cy="545306"/>
            <a:chOff x="0" y="0"/>
            <a:chExt cx="5562961" cy="72707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562961" cy="727075"/>
            </a:xfrm>
            <a:custGeom>
              <a:avLst/>
              <a:gdLst/>
              <a:ahLst/>
              <a:cxnLst/>
              <a:rect r="r" b="b" t="t" l="l"/>
              <a:pathLst>
                <a:path h="727075" w="5562961">
                  <a:moveTo>
                    <a:pt x="0" y="0"/>
                  </a:moveTo>
                  <a:lnTo>
                    <a:pt x="5562961" y="0"/>
                  </a:lnTo>
                  <a:lnTo>
                    <a:pt x="5562961" y="727075"/>
                  </a:lnTo>
                  <a:lnTo>
                    <a:pt x="0" y="727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5562961" cy="755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K-means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695614" y="9583611"/>
            <a:ext cx="4172221" cy="545306"/>
            <a:chOff x="0" y="0"/>
            <a:chExt cx="5562961" cy="72707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562961" cy="727075"/>
            </a:xfrm>
            <a:custGeom>
              <a:avLst/>
              <a:gdLst/>
              <a:ahLst/>
              <a:cxnLst/>
              <a:rect r="r" b="b" t="t" l="l"/>
              <a:pathLst>
                <a:path h="727075" w="5562961">
                  <a:moveTo>
                    <a:pt x="0" y="0"/>
                  </a:moveTo>
                  <a:lnTo>
                    <a:pt x="5562961" y="0"/>
                  </a:lnTo>
                  <a:lnTo>
                    <a:pt x="5562961" y="727075"/>
                  </a:lnTo>
                  <a:lnTo>
                    <a:pt x="0" y="727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5562961" cy="755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Graph cut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6739" y="237072"/>
            <a:ext cx="7254521" cy="1096927"/>
            <a:chOff x="0" y="0"/>
            <a:chExt cx="9672695" cy="14625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2695" cy="1462570"/>
            </a:xfrm>
            <a:custGeom>
              <a:avLst/>
              <a:gdLst/>
              <a:ahLst/>
              <a:cxnLst/>
              <a:rect r="r" b="b" t="t" l="l"/>
              <a:pathLst>
                <a:path h="1462570" w="9672695">
                  <a:moveTo>
                    <a:pt x="0" y="0"/>
                  </a:moveTo>
                  <a:lnTo>
                    <a:pt x="9672695" y="0"/>
                  </a:lnTo>
                  <a:lnTo>
                    <a:pt x="9672695" y="1462570"/>
                  </a:lnTo>
                  <a:lnTo>
                    <a:pt x="0" y="1462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2695" cy="15006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Mean-shift Outputs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5381" y="1762624"/>
            <a:ext cx="6064304" cy="3779513"/>
          </a:xfrm>
          <a:custGeom>
            <a:avLst/>
            <a:gdLst/>
            <a:ahLst/>
            <a:cxnLst/>
            <a:rect r="r" b="b" t="t" l="l"/>
            <a:pathLst>
              <a:path h="3779513" w="6064304">
                <a:moveTo>
                  <a:pt x="0" y="0"/>
                </a:moveTo>
                <a:lnTo>
                  <a:pt x="6064304" y="0"/>
                </a:lnTo>
                <a:lnTo>
                  <a:pt x="6064304" y="3779513"/>
                </a:lnTo>
                <a:lnTo>
                  <a:pt x="0" y="37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7980" y="1762624"/>
            <a:ext cx="6064304" cy="3779513"/>
          </a:xfrm>
          <a:custGeom>
            <a:avLst/>
            <a:gdLst/>
            <a:ahLst/>
            <a:cxnLst/>
            <a:rect r="r" b="b" t="t" l="l"/>
            <a:pathLst>
              <a:path h="3779513" w="6064304">
                <a:moveTo>
                  <a:pt x="0" y="0"/>
                </a:moveTo>
                <a:lnTo>
                  <a:pt x="6064304" y="0"/>
                </a:lnTo>
                <a:lnTo>
                  <a:pt x="6064304" y="3779513"/>
                </a:lnTo>
                <a:lnTo>
                  <a:pt x="0" y="3779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" t="0" r="-24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381" y="5970762"/>
            <a:ext cx="6064304" cy="3779513"/>
          </a:xfrm>
          <a:custGeom>
            <a:avLst/>
            <a:gdLst/>
            <a:ahLst/>
            <a:cxnLst/>
            <a:rect r="r" b="b" t="t" l="l"/>
            <a:pathLst>
              <a:path h="3779513" w="6064304">
                <a:moveTo>
                  <a:pt x="0" y="0"/>
                </a:moveTo>
                <a:lnTo>
                  <a:pt x="6064304" y="0"/>
                </a:lnTo>
                <a:lnTo>
                  <a:pt x="6064304" y="3779514"/>
                </a:lnTo>
                <a:lnTo>
                  <a:pt x="0" y="3779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" r="0" b="-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97980" y="5970762"/>
            <a:ext cx="6064304" cy="3779513"/>
          </a:xfrm>
          <a:custGeom>
            <a:avLst/>
            <a:gdLst/>
            <a:ahLst/>
            <a:cxnLst/>
            <a:rect r="r" b="b" t="t" l="l"/>
            <a:pathLst>
              <a:path h="3779513" w="6064304">
                <a:moveTo>
                  <a:pt x="0" y="0"/>
                </a:moveTo>
                <a:lnTo>
                  <a:pt x="6064304" y="0"/>
                </a:lnTo>
                <a:lnTo>
                  <a:pt x="6064304" y="3779514"/>
                </a:lnTo>
                <a:lnTo>
                  <a:pt x="0" y="3779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0" r="0" b="-12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267139" y="3171534"/>
            <a:ext cx="1923386" cy="961693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0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67139" y="7379672"/>
            <a:ext cx="1923386" cy="961693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0D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16739" y="237072"/>
            <a:ext cx="7254521" cy="1096927"/>
            <a:chOff x="0" y="0"/>
            <a:chExt cx="9672695" cy="14625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72695" cy="1462570"/>
            </a:xfrm>
            <a:custGeom>
              <a:avLst/>
              <a:gdLst/>
              <a:ahLst/>
              <a:cxnLst/>
              <a:rect r="r" b="b" t="t" l="l"/>
              <a:pathLst>
                <a:path h="1462570" w="9672695">
                  <a:moveTo>
                    <a:pt x="0" y="0"/>
                  </a:moveTo>
                  <a:lnTo>
                    <a:pt x="9672695" y="0"/>
                  </a:lnTo>
                  <a:lnTo>
                    <a:pt x="9672695" y="1462570"/>
                  </a:lnTo>
                  <a:lnTo>
                    <a:pt x="0" y="1462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672695" cy="15006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Mean-shift Outputs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5381" y="1762624"/>
            <a:ext cx="6064304" cy="3779513"/>
          </a:xfrm>
          <a:custGeom>
            <a:avLst/>
            <a:gdLst/>
            <a:ahLst/>
            <a:cxnLst/>
            <a:rect r="r" b="b" t="t" l="l"/>
            <a:pathLst>
              <a:path h="3779513" w="6064304">
                <a:moveTo>
                  <a:pt x="0" y="0"/>
                </a:moveTo>
                <a:lnTo>
                  <a:pt x="6064304" y="0"/>
                </a:lnTo>
                <a:lnTo>
                  <a:pt x="6064304" y="3779513"/>
                </a:lnTo>
                <a:lnTo>
                  <a:pt x="0" y="37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4" r="0" b="-387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7980" y="1762624"/>
            <a:ext cx="6064304" cy="3779513"/>
          </a:xfrm>
          <a:custGeom>
            <a:avLst/>
            <a:gdLst/>
            <a:ahLst/>
            <a:cxnLst/>
            <a:rect r="r" b="b" t="t" l="l"/>
            <a:pathLst>
              <a:path h="3779513" w="6064304">
                <a:moveTo>
                  <a:pt x="0" y="0"/>
                </a:moveTo>
                <a:lnTo>
                  <a:pt x="6064304" y="0"/>
                </a:lnTo>
                <a:lnTo>
                  <a:pt x="6064304" y="3779513"/>
                </a:lnTo>
                <a:lnTo>
                  <a:pt x="0" y="3779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83" r="0" b="-348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381" y="5970762"/>
            <a:ext cx="6064304" cy="3779513"/>
          </a:xfrm>
          <a:custGeom>
            <a:avLst/>
            <a:gdLst/>
            <a:ahLst/>
            <a:cxnLst/>
            <a:rect r="r" b="b" t="t" l="l"/>
            <a:pathLst>
              <a:path h="3779513" w="6064304">
                <a:moveTo>
                  <a:pt x="0" y="0"/>
                </a:moveTo>
                <a:lnTo>
                  <a:pt x="6064304" y="0"/>
                </a:lnTo>
                <a:lnTo>
                  <a:pt x="6064304" y="3779514"/>
                </a:lnTo>
                <a:lnTo>
                  <a:pt x="0" y="3779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66" t="0" r="-546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97980" y="5970762"/>
            <a:ext cx="6064304" cy="3779513"/>
          </a:xfrm>
          <a:custGeom>
            <a:avLst/>
            <a:gdLst/>
            <a:ahLst/>
            <a:cxnLst/>
            <a:rect r="r" b="b" t="t" l="l"/>
            <a:pathLst>
              <a:path h="3779513" w="6064304">
                <a:moveTo>
                  <a:pt x="0" y="0"/>
                </a:moveTo>
                <a:lnTo>
                  <a:pt x="6064304" y="0"/>
                </a:lnTo>
                <a:lnTo>
                  <a:pt x="6064304" y="3779514"/>
                </a:lnTo>
                <a:lnTo>
                  <a:pt x="0" y="3779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137" t="0" r="-6137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267139" y="3171534"/>
            <a:ext cx="1923386" cy="961693"/>
            <a:chOff x="0" y="0"/>
            <a:chExt cx="8128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0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67139" y="7379672"/>
            <a:ext cx="1923386" cy="961693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0D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95250"/>
              <a:ext cx="5588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802332"/>
            <a:ext cx="9445526" cy="1683544"/>
            <a:chOff x="0" y="0"/>
            <a:chExt cx="12594035" cy="2244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244725"/>
            </a:xfrm>
            <a:custGeom>
              <a:avLst/>
              <a:gdLst/>
              <a:ahLst/>
              <a:cxnLst/>
              <a:rect r="r" b="b" t="t" l="l"/>
              <a:pathLst>
                <a:path h="224472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244725"/>
                  </a:lnTo>
                  <a:lnTo>
                    <a:pt x="0" y="2244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594035" cy="22923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625"/>
                </a:lnSpc>
              </a:pPr>
              <a:r>
                <a:rPr lang="en-US" sz="525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Advantages of Mean Shift Segmentation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850237" y="2889796"/>
            <a:ext cx="673299" cy="673299"/>
          </a:xfrm>
          <a:custGeom>
            <a:avLst/>
            <a:gdLst/>
            <a:ahLst/>
            <a:cxnLst/>
            <a:rect r="r" b="b" t="t" l="l"/>
            <a:pathLst>
              <a:path h="673299" w="673299">
                <a:moveTo>
                  <a:pt x="0" y="0"/>
                </a:moveTo>
                <a:lnTo>
                  <a:pt x="673299" y="0"/>
                </a:lnTo>
                <a:lnTo>
                  <a:pt x="673299" y="673299"/>
                </a:lnTo>
                <a:lnTo>
                  <a:pt x="0" y="673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850237" y="3832324"/>
            <a:ext cx="2924026" cy="841474"/>
            <a:chOff x="0" y="0"/>
            <a:chExt cx="3898702" cy="11219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98702" cy="1121965"/>
            </a:xfrm>
            <a:custGeom>
              <a:avLst/>
              <a:gdLst/>
              <a:ahLst/>
              <a:cxnLst/>
              <a:rect r="r" b="b" t="t" l="l"/>
              <a:pathLst>
                <a:path h="1121965" w="3898702">
                  <a:moveTo>
                    <a:pt x="0" y="0"/>
                  </a:moveTo>
                  <a:lnTo>
                    <a:pt x="3898702" y="0"/>
                  </a:lnTo>
                  <a:lnTo>
                    <a:pt x="3898702" y="1121965"/>
                  </a:lnTo>
                  <a:lnTo>
                    <a:pt x="0" y="1121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898702" cy="11505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No Predefined Clusters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50237" y="4835278"/>
            <a:ext cx="2924026" cy="862012"/>
            <a:chOff x="0" y="0"/>
            <a:chExt cx="3898702" cy="11493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98702" cy="1149350"/>
            </a:xfrm>
            <a:custGeom>
              <a:avLst/>
              <a:gdLst/>
              <a:ahLst/>
              <a:cxnLst/>
              <a:rect r="r" b="b" t="t" l="l"/>
              <a:pathLst>
                <a:path h="1149350" w="3898702">
                  <a:moveTo>
                    <a:pt x="0" y="0"/>
                  </a:moveTo>
                  <a:lnTo>
                    <a:pt x="3898702" y="0"/>
                  </a:lnTo>
                  <a:lnTo>
                    <a:pt x="3898702" y="1149350"/>
                  </a:lnTo>
                  <a:lnTo>
                    <a:pt x="0" y="114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3898702" cy="123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Dynamic detection of cluster count from data.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1110912" y="2889796"/>
            <a:ext cx="673299" cy="673299"/>
          </a:xfrm>
          <a:custGeom>
            <a:avLst/>
            <a:gdLst/>
            <a:ahLst/>
            <a:cxnLst/>
            <a:rect r="r" b="b" t="t" l="l"/>
            <a:pathLst>
              <a:path h="673299" w="673299">
                <a:moveTo>
                  <a:pt x="0" y="0"/>
                </a:moveTo>
                <a:lnTo>
                  <a:pt x="673299" y="0"/>
                </a:lnTo>
                <a:lnTo>
                  <a:pt x="673299" y="673299"/>
                </a:lnTo>
                <a:lnTo>
                  <a:pt x="0" y="673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110912" y="3832324"/>
            <a:ext cx="2924026" cy="420738"/>
            <a:chOff x="0" y="0"/>
            <a:chExt cx="3898702" cy="5609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98702" cy="560983"/>
            </a:xfrm>
            <a:custGeom>
              <a:avLst/>
              <a:gdLst/>
              <a:ahLst/>
              <a:cxnLst/>
              <a:rect r="r" b="b" t="t" l="l"/>
              <a:pathLst>
                <a:path h="560983" w="3898702">
                  <a:moveTo>
                    <a:pt x="0" y="0"/>
                  </a:moveTo>
                  <a:lnTo>
                    <a:pt x="3898702" y="0"/>
                  </a:lnTo>
                  <a:lnTo>
                    <a:pt x="3898702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3898702" cy="5895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Arbitrary Shape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10912" y="4414540"/>
            <a:ext cx="2924026" cy="1293019"/>
            <a:chOff x="0" y="0"/>
            <a:chExt cx="3898702" cy="17240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98702" cy="1724025"/>
            </a:xfrm>
            <a:custGeom>
              <a:avLst/>
              <a:gdLst/>
              <a:ahLst/>
              <a:cxnLst/>
              <a:rect r="r" b="b" t="t" l="l"/>
              <a:pathLst>
                <a:path h="1724025" w="3898702">
                  <a:moveTo>
                    <a:pt x="0" y="0"/>
                  </a:moveTo>
                  <a:lnTo>
                    <a:pt x="3898702" y="0"/>
                  </a:lnTo>
                  <a:lnTo>
                    <a:pt x="3898702" y="1724025"/>
                  </a:lnTo>
                  <a:lnTo>
                    <a:pt x="0" y="1724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3898702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Clusters of any shape can be detected accurately.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14371587" y="2889796"/>
            <a:ext cx="673299" cy="673299"/>
          </a:xfrm>
          <a:custGeom>
            <a:avLst/>
            <a:gdLst/>
            <a:ahLst/>
            <a:cxnLst/>
            <a:rect r="r" b="b" t="t" l="l"/>
            <a:pathLst>
              <a:path h="673299" w="673299">
                <a:moveTo>
                  <a:pt x="0" y="0"/>
                </a:moveTo>
                <a:lnTo>
                  <a:pt x="673299" y="0"/>
                </a:lnTo>
                <a:lnTo>
                  <a:pt x="673299" y="673299"/>
                </a:lnTo>
                <a:lnTo>
                  <a:pt x="0" y="673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371587" y="3832324"/>
            <a:ext cx="2924026" cy="841474"/>
            <a:chOff x="0" y="0"/>
            <a:chExt cx="3898702" cy="11219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98702" cy="1121965"/>
            </a:xfrm>
            <a:custGeom>
              <a:avLst/>
              <a:gdLst/>
              <a:ahLst/>
              <a:cxnLst/>
              <a:rect r="r" b="b" t="t" l="l"/>
              <a:pathLst>
                <a:path h="1121965" w="3898702">
                  <a:moveTo>
                    <a:pt x="0" y="0"/>
                  </a:moveTo>
                  <a:lnTo>
                    <a:pt x="3898702" y="0"/>
                  </a:lnTo>
                  <a:lnTo>
                    <a:pt x="3898702" y="1121965"/>
                  </a:lnTo>
                  <a:lnTo>
                    <a:pt x="0" y="1121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3898702" cy="11505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Smooth Boundaries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371587" y="4835278"/>
            <a:ext cx="2924026" cy="1293019"/>
            <a:chOff x="0" y="0"/>
            <a:chExt cx="3898702" cy="17240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98702" cy="1724025"/>
            </a:xfrm>
            <a:custGeom>
              <a:avLst/>
              <a:gdLst/>
              <a:ahLst/>
              <a:cxnLst/>
              <a:rect r="r" b="b" t="t" l="l"/>
              <a:pathLst>
                <a:path h="1724025" w="3898702">
                  <a:moveTo>
                    <a:pt x="0" y="0"/>
                  </a:moveTo>
                  <a:lnTo>
                    <a:pt x="3898702" y="0"/>
                  </a:lnTo>
                  <a:lnTo>
                    <a:pt x="3898702" y="1724025"/>
                  </a:lnTo>
                  <a:lnTo>
                    <a:pt x="0" y="1724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3898702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Produces visually coherent segment borders.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7850237" y="6666905"/>
            <a:ext cx="673299" cy="673299"/>
          </a:xfrm>
          <a:custGeom>
            <a:avLst/>
            <a:gdLst/>
            <a:ahLst/>
            <a:cxnLst/>
            <a:rect r="r" b="b" t="t" l="l"/>
            <a:pathLst>
              <a:path h="673299" w="673299">
                <a:moveTo>
                  <a:pt x="0" y="0"/>
                </a:moveTo>
                <a:lnTo>
                  <a:pt x="673299" y="0"/>
                </a:lnTo>
                <a:lnTo>
                  <a:pt x="673299" y="673299"/>
                </a:lnTo>
                <a:lnTo>
                  <a:pt x="0" y="6732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7850237" y="7609434"/>
            <a:ext cx="2924026" cy="420737"/>
            <a:chOff x="0" y="0"/>
            <a:chExt cx="3898702" cy="5609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898702" cy="560983"/>
            </a:xfrm>
            <a:custGeom>
              <a:avLst/>
              <a:gdLst/>
              <a:ahLst/>
              <a:cxnLst/>
              <a:rect r="r" b="b" t="t" l="l"/>
              <a:pathLst>
                <a:path h="560983" w="3898702">
                  <a:moveTo>
                    <a:pt x="0" y="0"/>
                  </a:moveTo>
                  <a:lnTo>
                    <a:pt x="3898702" y="0"/>
                  </a:lnTo>
                  <a:lnTo>
                    <a:pt x="3898702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898702" cy="5895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Noise Robust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850237" y="8191649"/>
            <a:ext cx="2924026" cy="1293019"/>
            <a:chOff x="0" y="0"/>
            <a:chExt cx="3898702" cy="172402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898702" cy="1724025"/>
            </a:xfrm>
            <a:custGeom>
              <a:avLst/>
              <a:gdLst/>
              <a:ahLst/>
              <a:cxnLst/>
              <a:rect r="r" b="b" t="t" l="l"/>
              <a:pathLst>
                <a:path h="1724025" w="3898702">
                  <a:moveTo>
                    <a:pt x="0" y="0"/>
                  </a:moveTo>
                  <a:lnTo>
                    <a:pt x="3898702" y="0"/>
                  </a:lnTo>
                  <a:lnTo>
                    <a:pt x="3898702" y="1724025"/>
                  </a:lnTo>
                  <a:lnTo>
                    <a:pt x="0" y="1724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3898702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Less sensitive to noise compared to other clustering methods.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239715"/>
            <a:ext cx="8605689" cy="885974"/>
            <a:chOff x="0" y="0"/>
            <a:chExt cx="1147425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7425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474252">
                  <a:moveTo>
                    <a:pt x="0" y="0"/>
                  </a:moveTo>
                  <a:lnTo>
                    <a:pt x="11474252" y="0"/>
                  </a:lnTo>
                  <a:lnTo>
                    <a:pt x="1147425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474252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Limitations and Challenges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3546127"/>
            <a:ext cx="4590604" cy="2569517"/>
            <a:chOff x="0" y="0"/>
            <a:chExt cx="6120805" cy="34260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108065" cy="3413252"/>
            </a:xfrm>
            <a:custGeom>
              <a:avLst/>
              <a:gdLst/>
              <a:ahLst/>
              <a:cxnLst/>
              <a:rect r="r" b="b" t="t" l="l"/>
              <a:pathLst>
                <a:path h="3413252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20765" cy="3425952"/>
            </a:xfrm>
            <a:custGeom>
              <a:avLst/>
              <a:gdLst/>
              <a:ahLst/>
              <a:cxnLst/>
              <a:rect r="r" b="b" t="t" l="l"/>
              <a:pathLst>
                <a:path h="3425952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143280" y="3843932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Computational Cost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43280" y="4456956"/>
            <a:ext cx="3994994" cy="1360885"/>
            <a:chOff x="0" y="0"/>
            <a:chExt cx="5326658" cy="1814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266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532665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Iterative shifting is computationally intensive on large images.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10071" y="3546127"/>
            <a:ext cx="4590604" cy="2569517"/>
            <a:chOff x="0" y="0"/>
            <a:chExt cx="6120805" cy="34260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108065" cy="3413252"/>
            </a:xfrm>
            <a:custGeom>
              <a:avLst/>
              <a:gdLst/>
              <a:ahLst/>
              <a:cxnLst/>
              <a:rect r="r" b="b" t="t" l="l"/>
              <a:pathLst>
                <a:path h="3413252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20765" cy="3425952"/>
            </a:xfrm>
            <a:custGeom>
              <a:avLst/>
              <a:gdLst/>
              <a:ahLst/>
              <a:cxnLst/>
              <a:rect r="r" b="b" t="t" l="l"/>
              <a:pathLst>
                <a:path h="3425952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007876" y="3843932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Bandwidth Selection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007876" y="4456956"/>
            <a:ext cx="3994994" cy="1360885"/>
            <a:chOff x="0" y="0"/>
            <a:chExt cx="5326658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3266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532665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Bandwidth parameter heavily influences segmentation quality.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45475" y="6389637"/>
            <a:ext cx="9455051" cy="1662261"/>
            <a:chOff x="0" y="0"/>
            <a:chExt cx="12606735" cy="22163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143280" y="6687442"/>
            <a:ext cx="3544044" cy="442912"/>
            <a:chOff x="0" y="0"/>
            <a:chExt cx="4725392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Scalability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143280" y="7300466"/>
            <a:ext cx="8859441" cy="453629"/>
            <a:chOff x="0" y="0"/>
            <a:chExt cx="1181258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Scaling to high-dimensional features or large datasets is challenging.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835325"/>
          </a:xfrm>
          <a:custGeom>
            <a:avLst/>
            <a:gdLst/>
            <a:ahLst/>
            <a:cxnLst/>
            <a:rect r="r" b="b" t="t" l="l"/>
            <a:pathLst>
              <a:path h="2835325" w="18288000">
                <a:moveTo>
                  <a:pt x="0" y="0"/>
                </a:moveTo>
                <a:lnTo>
                  <a:pt x="18288000" y="0"/>
                </a:lnTo>
                <a:lnTo>
                  <a:pt x="18288000" y="2835325"/>
                </a:lnTo>
                <a:lnTo>
                  <a:pt x="0" y="2835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" r="0" b="-5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3934122"/>
            <a:ext cx="9138345" cy="859056"/>
            <a:chOff x="0" y="0"/>
            <a:chExt cx="12184460" cy="11454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84460" cy="1145408"/>
            </a:xfrm>
            <a:custGeom>
              <a:avLst/>
              <a:gdLst/>
              <a:ahLst/>
              <a:cxnLst/>
              <a:rect r="r" b="b" t="t" l="l"/>
              <a:pathLst>
                <a:path h="1145408" w="12184460">
                  <a:moveTo>
                    <a:pt x="0" y="0"/>
                  </a:moveTo>
                  <a:lnTo>
                    <a:pt x="12184460" y="0"/>
                  </a:lnTo>
                  <a:lnTo>
                    <a:pt x="12184460" y="1145408"/>
                  </a:lnTo>
                  <a:lnTo>
                    <a:pt x="0" y="1145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184460" cy="1173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Introduction to Image Segmentation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4978301"/>
            <a:ext cx="8047881" cy="1335435"/>
            <a:chOff x="0" y="0"/>
            <a:chExt cx="10730508" cy="17805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717784" cy="1767840"/>
            </a:xfrm>
            <a:custGeom>
              <a:avLst/>
              <a:gdLst/>
              <a:ahLst/>
              <a:cxnLst/>
              <a:rect r="r" b="b" t="t" l="l"/>
              <a:pathLst>
                <a:path h="1767840" w="10717784">
                  <a:moveTo>
                    <a:pt x="0" y="127000"/>
                  </a:moveTo>
                  <a:cubicBezTo>
                    <a:pt x="0" y="56896"/>
                    <a:pt x="57150" y="0"/>
                    <a:pt x="127762" y="0"/>
                  </a:cubicBezTo>
                  <a:lnTo>
                    <a:pt x="10590022" y="0"/>
                  </a:lnTo>
                  <a:cubicBezTo>
                    <a:pt x="10660634" y="0"/>
                    <a:pt x="10717784" y="56896"/>
                    <a:pt x="10717784" y="127000"/>
                  </a:cubicBezTo>
                  <a:lnTo>
                    <a:pt x="10717784" y="1640840"/>
                  </a:lnTo>
                  <a:cubicBezTo>
                    <a:pt x="10717784" y="1710944"/>
                    <a:pt x="10660634" y="1767840"/>
                    <a:pt x="10590022" y="1767840"/>
                  </a:cubicBezTo>
                  <a:lnTo>
                    <a:pt x="127762" y="1767840"/>
                  </a:lnTo>
                  <a:cubicBezTo>
                    <a:pt x="57150" y="1767840"/>
                    <a:pt x="0" y="1711071"/>
                    <a:pt x="0" y="1640840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30484" cy="1780540"/>
            </a:xfrm>
            <a:custGeom>
              <a:avLst/>
              <a:gdLst/>
              <a:ahLst/>
              <a:cxnLst/>
              <a:rect r="r" b="b" t="t" l="l"/>
              <a:pathLst>
                <a:path h="1780540" w="10730484">
                  <a:moveTo>
                    <a:pt x="0" y="133350"/>
                  </a:moveTo>
                  <a:cubicBezTo>
                    <a:pt x="0" y="59690"/>
                    <a:pt x="60071" y="0"/>
                    <a:pt x="134112" y="0"/>
                  </a:cubicBezTo>
                  <a:lnTo>
                    <a:pt x="10596372" y="0"/>
                  </a:lnTo>
                  <a:lnTo>
                    <a:pt x="10596372" y="6350"/>
                  </a:lnTo>
                  <a:lnTo>
                    <a:pt x="10596372" y="0"/>
                  </a:lnTo>
                  <a:cubicBezTo>
                    <a:pt x="10670413" y="0"/>
                    <a:pt x="10730484" y="59690"/>
                    <a:pt x="10730484" y="133350"/>
                  </a:cubicBezTo>
                  <a:lnTo>
                    <a:pt x="10724134" y="133350"/>
                  </a:lnTo>
                  <a:lnTo>
                    <a:pt x="10730484" y="133350"/>
                  </a:lnTo>
                  <a:lnTo>
                    <a:pt x="10730484" y="1647190"/>
                  </a:lnTo>
                  <a:lnTo>
                    <a:pt x="10724134" y="1647190"/>
                  </a:lnTo>
                  <a:lnTo>
                    <a:pt x="10730484" y="1647190"/>
                  </a:lnTo>
                  <a:cubicBezTo>
                    <a:pt x="10730484" y="1720850"/>
                    <a:pt x="10670413" y="1780540"/>
                    <a:pt x="10596372" y="1780540"/>
                  </a:cubicBezTo>
                  <a:lnTo>
                    <a:pt x="10596372" y="1774190"/>
                  </a:lnTo>
                  <a:lnTo>
                    <a:pt x="10596372" y="1780540"/>
                  </a:lnTo>
                  <a:lnTo>
                    <a:pt x="134112" y="1780540"/>
                  </a:lnTo>
                  <a:lnTo>
                    <a:pt x="134112" y="1774190"/>
                  </a:lnTo>
                  <a:lnTo>
                    <a:pt x="134112" y="1780540"/>
                  </a:lnTo>
                  <a:cubicBezTo>
                    <a:pt x="60071" y="1780540"/>
                    <a:pt x="0" y="1720850"/>
                    <a:pt x="0" y="1647190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1647190"/>
                  </a:lnTo>
                  <a:lnTo>
                    <a:pt x="6350" y="1647190"/>
                  </a:lnTo>
                  <a:lnTo>
                    <a:pt x="12700" y="1647190"/>
                  </a:lnTo>
                  <a:cubicBezTo>
                    <a:pt x="12700" y="1713738"/>
                    <a:pt x="67056" y="1767840"/>
                    <a:pt x="134112" y="1767840"/>
                  </a:cubicBezTo>
                  <a:lnTo>
                    <a:pt x="10596372" y="1767840"/>
                  </a:lnTo>
                  <a:cubicBezTo>
                    <a:pt x="10663428" y="1767840"/>
                    <a:pt x="10717784" y="1713738"/>
                    <a:pt x="10717784" y="1647190"/>
                  </a:cubicBezTo>
                  <a:lnTo>
                    <a:pt x="10717784" y="133350"/>
                  </a:lnTo>
                  <a:cubicBezTo>
                    <a:pt x="10717784" y="66802"/>
                    <a:pt x="10663428" y="12700"/>
                    <a:pt x="10596372" y="12700"/>
                  </a:cubicBezTo>
                  <a:lnTo>
                    <a:pt x="134112" y="12700"/>
                  </a:lnTo>
                  <a:lnTo>
                    <a:pt x="134112" y="6350"/>
                  </a:lnTo>
                  <a:lnTo>
                    <a:pt x="134112" y="12700"/>
                  </a:lnTo>
                  <a:cubicBezTo>
                    <a:pt x="67056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8576" y="5219402"/>
            <a:ext cx="3786188" cy="354360"/>
            <a:chOff x="0" y="0"/>
            <a:chExt cx="5048250" cy="4724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48250" cy="472480"/>
            </a:xfrm>
            <a:custGeom>
              <a:avLst/>
              <a:gdLst/>
              <a:ahLst/>
              <a:cxnLst/>
              <a:rect r="r" b="b" t="t" l="l"/>
              <a:pathLst>
                <a:path h="472480" w="5048250">
                  <a:moveTo>
                    <a:pt x="0" y="0"/>
                  </a:moveTo>
                  <a:lnTo>
                    <a:pt x="5048250" y="0"/>
                  </a:lnTo>
                  <a:lnTo>
                    <a:pt x="5048250" y="472480"/>
                  </a:lnTo>
                  <a:lnTo>
                    <a:pt x="0" y="472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048250" cy="4915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What is Image Segmentation?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8576" y="5709791"/>
            <a:ext cx="7565677" cy="362842"/>
            <a:chOff x="0" y="0"/>
            <a:chExt cx="10087570" cy="4837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87570" cy="483790"/>
            </a:xfrm>
            <a:custGeom>
              <a:avLst/>
              <a:gdLst/>
              <a:ahLst/>
              <a:cxnLst/>
              <a:rect r="r" b="b" t="t" l="l"/>
              <a:pathLst>
                <a:path h="483790" w="10087570">
                  <a:moveTo>
                    <a:pt x="0" y="0"/>
                  </a:moveTo>
                  <a:lnTo>
                    <a:pt x="10087570" y="0"/>
                  </a:lnTo>
                  <a:lnTo>
                    <a:pt x="100875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0087570" cy="5599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Dividing an image into meaningful regions for analysis.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52645" y="4978301"/>
            <a:ext cx="8047881" cy="1335435"/>
            <a:chOff x="0" y="0"/>
            <a:chExt cx="10730508" cy="17805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0717784" cy="1767840"/>
            </a:xfrm>
            <a:custGeom>
              <a:avLst/>
              <a:gdLst/>
              <a:ahLst/>
              <a:cxnLst/>
              <a:rect r="r" b="b" t="t" l="l"/>
              <a:pathLst>
                <a:path h="1767840" w="10717784">
                  <a:moveTo>
                    <a:pt x="0" y="127000"/>
                  </a:moveTo>
                  <a:cubicBezTo>
                    <a:pt x="0" y="56896"/>
                    <a:pt x="57150" y="0"/>
                    <a:pt x="127762" y="0"/>
                  </a:cubicBezTo>
                  <a:lnTo>
                    <a:pt x="10590022" y="0"/>
                  </a:lnTo>
                  <a:cubicBezTo>
                    <a:pt x="10660634" y="0"/>
                    <a:pt x="10717784" y="56896"/>
                    <a:pt x="10717784" y="127000"/>
                  </a:cubicBezTo>
                  <a:lnTo>
                    <a:pt x="10717784" y="1640840"/>
                  </a:lnTo>
                  <a:cubicBezTo>
                    <a:pt x="10717784" y="1710944"/>
                    <a:pt x="10660634" y="1767840"/>
                    <a:pt x="10590022" y="1767840"/>
                  </a:cubicBezTo>
                  <a:lnTo>
                    <a:pt x="127762" y="1767840"/>
                  </a:lnTo>
                  <a:cubicBezTo>
                    <a:pt x="57150" y="1767840"/>
                    <a:pt x="0" y="1711071"/>
                    <a:pt x="0" y="1640840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30484" cy="1780540"/>
            </a:xfrm>
            <a:custGeom>
              <a:avLst/>
              <a:gdLst/>
              <a:ahLst/>
              <a:cxnLst/>
              <a:rect r="r" b="b" t="t" l="l"/>
              <a:pathLst>
                <a:path h="1780540" w="10730484">
                  <a:moveTo>
                    <a:pt x="0" y="133350"/>
                  </a:moveTo>
                  <a:cubicBezTo>
                    <a:pt x="0" y="59690"/>
                    <a:pt x="60071" y="0"/>
                    <a:pt x="134112" y="0"/>
                  </a:cubicBezTo>
                  <a:lnTo>
                    <a:pt x="10596372" y="0"/>
                  </a:lnTo>
                  <a:lnTo>
                    <a:pt x="10596372" y="6350"/>
                  </a:lnTo>
                  <a:lnTo>
                    <a:pt x="10596372" y="0"/>
                  </a:lnTo>
                  <a:cubicBezTo>
                    <a:pt x="10670413" y="0"/>
                    <a:pt x="10730484" y="59690"/>
                    <a:pt x="10730484" y="133350"/>
                  </a:cubicBezTo>
                  <a:lnTo>
                    <a:pt x="10724134" y="133350"/>
                  </a:lnTo>
                  <a:lnTo>
                    <a:pt x="10730484" y="133350"/>
                  </a:lnTo>
                  <a:lnTo>
                    <a:pt x="10730484" y="1647190"/>
                  </a:lnTo>
                  <a:lnTo>
                    <a:pt x="10724134" y="1647190"/>
                  </a:lnTo>
                  <a:lnTo>
                    <a:pt x="10730484" y="1647190"/>
                  </a:lnTo>
                  <a:cubicBezTo>
                    <a:pt x="10730484" y="1720850"/>
                    <a:pt x="10670413" y="1780540"/>
                    <a:pt x="10596372" y="1780540"/>
                  </a:cubicBezTo>
                  <a:lnTo>
                    <a:pt x="10596372" y="1774190"/>
                  </a:lnTo>
                  <a:lnTo>
                    <a:pt x="10596372" y="1780540"/>
                  </a:lnTo>
                  <a:lnTo>
                    <a:pt x="134112" y="1780540"/>
                  </a:lnTo>
                  <a:lnTo>
                    <a:pt x="134112" y="1774190"/>
                  </a:lnTo>
                  <a:lnTo>
                    <a:pt x="134112" y="1780540"/>
                  </a:lnTo>
                  <a:cubicBezTo>
                    <a:pt x="60071" y="1780540"/>
                    <a:pt x="0" y="1720850"/>
                    <a:pt x="0" y="1647190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1647190"/>
                  </a:lnTo>
                  <a:lnTo>
                    <a:pt x="6350" y="1647190"/>
                  </a:lnTo>
                  <a:lnTo>
                    <a:pt x="12700" y="1647190"/>
                  </a:lnTo>
                  <a:cubicBezTo>
                    <a:pt x="12700" y="1713738"/>
                    <a:pt x="67056" y="1767840"/>
                    <a:pt x="134112" y="1767840"/>
                  </a:cubicBezTo>
                  <a:lnTo>
                    <a:pt x="10596372" y="1767840"/>
                  </a:lnTo>
                  <a:cubicBezTo>
                    <a:pt x="10663428" y="1767840"/>
                    <a:pt x="10717784" y="1713738"/>
                    <a:pt x="10717784" y="1647190"/>
                  </a:cubicBezTo>
                  <a:lnTo>
                    <a:pt x="10717784" y="133350"/>
                  </a:lnTo>
                  <a:cubicBezTo>
                    <a:pt x="10717784" y="66802"/>
                    <a:pt x="10663428" y="12700"/>
                    <a:pt x="10596372" y="12700"/>
                  </a:cubicBezTo>
                  <a:lnTo>
                    <a:pt x="134112" y="12700"/>
                  </a:lnTo>
                  <a:lnTo>
                    <a:pt x="134112" y="6350"/>
                  </a:lnTo>
                  <a:lnTo>
                    <a:pt x="134112" y="12700"/>
                  </a:lnTo>
                  <a:cubicBezTo>
                    <a:pt x="67056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493746" y="5219402"/>
            <a:ext cx="2835325" cy="354360"/>
            <a:chOff x="0" y="0"/>
            <a:chExt cx="3780433" cy="4724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780433" cy="472480"/>
            </a:xfrm>
            <a:custGeom>
              <a:avLst/>
              <a:gdLst/>
              <a:ahLst/>
              <a:cxnLst/>
              <a:rect r="r" b="b" t="t" l="l"/>
              <a:pathLst>
                <a:path h="472480" w="3780433">
                  <a:moveTo>
                    <a:pt x="0" y="0"/>
                  </a:moveTo>
                  <a:lnTo>
                    <a:pt x="3780433" y="0"/>
                  </a:lnTo>
                  <a:lnTo>
                    <a:pt x="3780433" y="472480"/>
                  </a:lnTo>
                  <a:lnTo>
                    <a:pt x="0" y="472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3780433" cy="4915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Importance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3746" y="5709791"/>
            <a:ext cx="7565678" cy="362842"/>
            <a:chOff x="0" y="0"/>
            <a:chExt cx="10087570" cy="4837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87570" cy="483790"/>
            </a:xfrm>
            <a:custGeom>
              <a:avLst/>
              <a:gdLst/>
              <a:ahLst/>
              <a:cxnLst/>
              <a:rect r="r" b="b" t="t" l="l"/>
              <a:pathLst>
                <a:path h="483790" w="10087570">
                  <a:moveTo>
                    <a:pt x="0" y="0"/>
                  </a:moveTo>
                  <a:lnTo>
                    <a:pt x="10087570" y="0"/>
                  </a:lnTo>
                  <a:lnTo>
                    <a:pt x="100875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0087570" cy="5599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Critical for object recognition, medical imaging, and scene understanding.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7475" y="6531025"/>
            <a:ext cx="8047881" cy="2661940"/>
            <a:chOff x="0" y="0"/>
            <a:chExt cx="10730508" cy="35492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0717912" cy="3536569"/>
            </a:xfrm>
            <a:custGeom>
              <a:avLst/>
              <a:gdLst/>
              <a:ahLst/>
              <a:cxnLst/>
              <a:rect r="r" b="b" t="t" l="l"/>
              <a:pathLst>
                <a:path h="3536569" w="10717912">
                  <a:moveTo>
                    <a:pt x="0" y="127000"/>
                  </a:moveTo>
                  <a:cubicBezTo>
                    <a:pt x="0" y="56896"/>
                    <a:pt x="57023" y="0"/>
                    <a:pt x="127381" y="0"/>
                  </a:cubicBezTo>
                  <a:lnTo>
                    <a:pt x="10590530" y="0"/>
                  </a:lnTo>
                  <a:cubicBezTo>
                    <a:pt x="10660888" y="0"/>
                    <a:pt x="10717912" y="56896"/>
                    <a:pt x="10717912" y="127000"/>
                  </a:cubicBezTo>
                  <a:lnTo>
                    <a:pt x="10717912" y="3409569"/>
                  </a:lnTo>
                  <a:cubicBezTo>
                    <a:pt x="10717912" y="3479673"/>
                    <a:pt x="10660888" y="3536569"/>
                    <a:pt x="10590530" y="3536569"/>
                  </a:cubicBezTo>
                  <a:lnTo>
                    <a:pt x="127381" y="3536569"/>
                  </a:lnTo>
                  <a:cubicBezTo>
                    <a:pt x="57023" y="3536569"/>
                    <a:pt x="0" y="3479673"/>
                    <a:pt x="0" y="34095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30612" cy="3549269"/>
            </a:xfrm>
            <a:custGeom>
              <a:avLst/>
              <a:gdLst/>
              <a:ahLst/>
              <a:cxnLst/>
              <a:rect r="r" b="b" t="t" l="l"/>
              <a:pathLst>
                <a:path h="3549269" w="10730612">
                  <a:moveTo>
                    <a:pt x="0" y="133350"/>
                  </a:moveTo>
                  <a:cubicBezTo>
                    <a:pt x="0" y="59690"/>
                    <a:pt x="59817" y="0"/>
                    <a:pt x="133731" y="0"/>
                  </a:cubicBezTo>
                  <a:lnTo>
                    <a:pt x="10596880" y="0"/>
                  </a:lnTo>
                  <a:lnTo>
                    <a:pt x="10596880" y="6350"/>
                  </a:lnTo>
                  <a:lnTo>
                    <a:pt x="10596880" y="0"/>
                  </a:lnTo>
                  <a:cubicBezTo>
                    <a:pt x="10670667" y="0"/>
                    <a:pt x="10730612" y="59690"/>
                    <a:pt x="10730612" y="133350"/>
                  </a:cubicBezTo>
                  <a:lnTo>
                    <a:pt x="10724262" y="133350"/>
                  </a:lnTo>
                  <a:lnTo>
                    <a:pt x="10730612" y="133350"/>
                  </a:lnTo>
                  <a:lnTo>
                    <a:pt x="10730612" y="3415919"/>
                  </a:lnTo>
                  <a:lnTo>
                    <a:pt x="10724262" y="3415919"/>
                  </a:lnTo>
                  <a:lnTo>
                    <a:pt x="10730612" y="3415919"/>
                  </a:lnTo>
                  <a:cubicBezTo>
                    <a:pt x="10730612" y="3489579"/>
                    <a:pt x="10670794" y="3549269"/>
                    <a:pt x="10596880" y="3549269"/>
                  </a:cubicBezTo>
                  <a:lnTo>
                    <a:pt x="10596880" y="3542919"/>
                  </a:lnTo>
                  <a:lnTo>
                    <a:pt x="10596880" y="3549269"/>
                  </a:lnTo>
                  <a:lnTo>
                    <a:pt x="133731" y="3549269"/>
                  </a:lnTo>
                  <a:lnTo>
                    <a:pt x="133731" y="3542919"/>
                  </a:lnTo>
                  <a:lnTo>
                    <a:pt x="133731" y="3549269"/>
                  </a:lnTo>
                  <a:cubicBezTo>
                    <a:pt x="59944" y="3549269"/>
                    <a:pt x="0" y="3489579"/>
                    <a:pt x="0" y="3415919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3415919"/>
                  </a:lnTo>
                  <a:lnTo>
                    <a:pt x="6350" y="3415919"/>
                  </a:lnTo>
                  <a:lnTo>
                    <a:pt x="12700" y="3415919"/>
                  </a:lnTo>
                  <a:cubicBezTo>
                    <a:pt x="12700" y="3482594"/>
                    <a:pt x="66802" y="3536569"/>
                    <a:pt x="133731" y="3536569"/>
                  </a:cubicBezTo>
                  <a:lnTo>
                    <a:pt x="10596880" y="3536569"/>
                  </a:lnTo>
                  <a:cubicBezTo>
                    <a:pt x="10663682" y="3536569"/>
                    <a:pt x="10717912" y="3482467"/>
                    <a:pt x="10717912" y="3415919"/>
                  </a:cubicBezTo>
                  <a:lnTo>
                    <a:pt x="10717912" y="133350"/>
                  </a:lnTo>
                  <a:cubicBezTo>
                    <a:pt x="10717912" y="66675"/>
                    <a:pt x="10663810" y="12700"/>
                    <a:pt x="10596880" y="12700"/>
                  </a:cubicBezTo>
                  <a:lnTo>
                    <a:pt x="133731" y="12700"/>
                  </a:lnTo>
                  <a:lnTo>
                    <a:pt x="133731" y="6350"/>
                  </a:lnTo>
                  <a:lnTo>
                    <a:pt x="133731" y="12700"/>
                  </a:lnTo>
                  <a:cubicBezTo>
                    <a:pt x="66802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28576" y="6772126"/>
            <a:ext cx="2835325" cy="354360"/>
            <a:chOff x="0" y="0"/>
            <a:chExt cx="3780433" cy="47248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80433" cy="472480"/>
            </a:xfrm>
            <a:custGeom>
              <a:avLst/>
              <a:gdLst/>
              <a:ahLst/>
              <a:cxnLst/>
              <a:rect r="r" b="b" t="t" l="l"/>
              <a:pathLst>
                <a:path h="472480" w="3780433">
                  <a:moveTo>
                    <a:pt x="0" y="0"/>
                  </a:moveTo>
                  <a:lnTo>
                    <a:pt x="3780433" y="0"/>
                  </a:lnTo>
                  <a:lnTo>
                    <a:pt x="3780433" y="472480"/>
                  </a:lnTo>
                  <a:lnTo>
                    <a:pt x="0" y="472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780433" cy="4915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Common Techniques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28576" y="7262515"/>
            <a:ext cx="7565677" cy="362842"/>
            <a:chOff x="0" y="0"/>
            <a:chExt cx="10087570" cy="4837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087570" cy="483790"/>
            </a:xfrm>
            <a:custGeom>
              <a:avLst/>
              <a:gdLst/>
              <a:ahLst/>
              <a:cxnLst/>
              <a:rect r="r" b="b" t="t" l="l"/>
              <a:pathLst>
                <a:path h="483790" w="10087570">
                  <a:moveTo>
                    <a:pt x="0" y="0"/>
                  </a:moveTo>
                  <a:lnTo>
                    <a:pt x="10087570" y="0"/>
                  </a:lnTo>
                  <a:lnTo>
                    <a:pt x="100875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10087570" cy="5599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812"/>
                </a:lnSpc>
                <a:buFont typeface="Arial"/>
                <a:buChar char="•"/>
              </a:pPr>
              <a:r>
                <a:rPr lang="en-US" sz="1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Thresholding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28576" y="7704684"/>
            <a:ext cx="7565677" cy="362842"/>
            <a:chOff x="0" y="0"/>
            <a:chExt cx="10087570" cy="4837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087570" cy="483790"/>
            </a:xfrm>
            <a:custGeom>
              <a:avLst/>
              <a:gdLst/>
              <a:ahLst/>
              <a:cxnLst/>
              <a:rect r="r" b="b" t="t" l="l"/>
              <a:pathLst>
                <a:path h="483790" w="10087570">
                  <a:moveTo>
                    <a:pt x="0" y="0"/>
                  </a:moveTo>
                  <a:lnTo>
                    <a:pt x="10087570" y="0"/>
                  </a:lnTo>
                  <a:lnTo>
                    <a:pt x="100875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76200"/>
              <a:ext cx="10087570" cy="5599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812"/>
                </a:lnSpc>
                <a:buFont typeface="Arial"/>
                <a:buChar char="•"/>
              </a:pPr>
              <a:r>
                <a:rPr lang="en-US" sz="1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Edge-based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28576" y="8146851"/>
            <a:ext cx="7565677" cy="362842"/>
            <a:chOff x="0" y="0"/>
            <a:chExt cx="10087570" cy="48379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087570" cy="483790"/>
            </a:xfrm>
            <a:custGeom>
              <a:avLst/>
              <a:gdLst/>
              <a:ahLst/>
              <a:cxnLst/>
              <a:rect r="r" b="b" t="t" l="l"/>
              <a:pathLst>
                <a:path h="483790" w="10087570">
                  <a:moveTo>
                    <a:pt x="0" y="0"/>
                  </a:moveTo>
                  <a:lnTo>
                    <a:pt x="10087570" y="0"/>
                  </a:lnTo>
                  <a:lnTo>
                    <a:pt x="100875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10087570" cy="5599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812"/>
                </a:lnSpc>
                <a:buFont typeface="Arial"/>
                <a:buChar char="•"/>
              </a:pPr>
              <a:r>
                <a:rPr lang="en-US" sz="1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Region-based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28576" y="8589020"/>
            <a:ext cx="7565677" cy="362842"/>
            <a:chOff x="0" y="0"/>
            <a:chExt cx="10087570" cy="48379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087570" cy="483790"/>
            </a:xfrm>
            <a:custGeom>
              <a:avLst/>
              <a:gdLst/>
              <a:ahLst/>
              <a:cxnLst/>
              <a:rect r="r" b="b" t="t" l="l"/>
              <a:pathLst>
                <a:path h="483790" w="10087570">
                  <a:moveTo>
                    <a:pt x="0" y="0"/>
                  </a:moveTo>
                  <a:lnTo>
                    <a:pt x="10087570" y="0"/>
                  </a:lnTo>
                  <a:lnTo>
                    <a:pt x="100875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10087570" cy="5599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263922" indent="-131961" lvl="1">
                <a:lnSpc>
                  <a:spcPts val="2812"/>
                </a:lnSpc>
                <a:buFont typeface="Arial"/>
                <a:buChar char="•"/>
              </a:pPr>
              <a:r>
                <a:rPr lang="en-US" sz="1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Clustering-based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252645" y="6531025"/>
            <a:ext cx="8047881" cy="2661940"/>
            <a:chOff x="0" y="0"/>
            <a:chExt cx="10730508" cy="354925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6350" y="6350"/>
              <a:ext cx="10717912" cy="3536569"/>
            </a:xfrm>
            <a:custGeom>
              <a:avLst/>
              <a:gdLst/>
              <a:ahLst/>
              <a:cxnLst/>
              <a:rect r="r" b="b" t="t" l="l"/>
              <a:pathLst>
                <a:path h="3536569" w="10717912">
                  <a:moveTo>
                    <a:pt x="0" y="127000"/>
                  </a:moveTo>
                  <a:cubicBezTo>
                    <a:pt x="0" y="56896"/>
                    <a:pt x="57023" y="0"/>
                    <a:pt x="127381" y="0"/>
                  </a:cubicBezTo>
                  <a:lnTo>
                    <a:pt x="10590530" y="0"/>
                  </a:lnTo>
                  <a:cubicBezTo>
                    <a:pt x="10660888" y="0"/>
                    <a:pt x="10717912" y="56896"/>
                    <a:pt x="10717912" y="127000"/>
                  </a:cubicBezTo>
                  <a:lnTo>
                    <a:pt x="10717912" y="3409569"/>
                  </a:lnTo>
                  <a:cubicBezTo>
                    <a:pt x="10717912" y="3479673"/>
                    <a:pt x="10660888" y="3536569"/>
                    <a:pt x="10590530" y="3536569"/>
                  </a:cubicBezTo>
                  <a:lnTo>
                    <a:pt x="127381" y="3536569"/>
                  </a:lnTo>
                  <a:cubicBezTo>
                    <a:pt x="57023" y="3536569"/>
                    <a:pt x="0" y="3479673"/>
                    <a:pt x="0" y="34095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730612" cy="3549269"/>
            </a:xfrm>
            <a:custGeom>
              <a:avLst/>
              <a:gdLst/>
              <a:ahLst/>
              <a:cxnLst/>
              <a:rect r="r" b="b" t="t" l="l"/>
              <a:pathLst>
                <a:path h="3549269" w="10730612">
                  <a:moveTo>
                    <a:pt x="0" y="133350"/>
                  </a:moveTo>
                  <a:cubicBezTo>
                    <a:pt x="0" y="59690"/>
                    <a:pt x="59817" y="0"/>
                    <a:pt x="133731" y="0"/>
                  </a:cubicBezTo>
                  <a:lnTo>
                    <a:pt x="10596880" y="0"/>
                  </a:lnTo>
                  <a:lnTo>
                    <a:pt x="10596880" y="6350"/>
                  </a:lnTo>
                  <a:lnTo>
                    <a:pt x="10596880" y="0"/>
                  </a:lnTo>
                  <a:cubicBezTo>
                    <a:pt x="10670667" y="0"/>
                    <a:pt x="10730612" y="59690"/>
                    <a:pt x="10730612" y="133350"/>
                  </a:cubicBezTo>
                  <a:lnTo>
                    <a:pt x="10724262" y="133350"/>
                  </a:lnTo>
                  <a:lnTo>
                    <a:pt x="10730612" y="133350"/>
                  </a:lnTo>
                  <a:lnTo>
                    <a:pt x="10730612" y="3415919"/>
                  </a:lnTo>
                  <a:lnTo>
                    <a:pt x="10724262" y="3415919"/>
                  </a:lnTo>
                  <a:lnTo>
                    <a:pt x="10730612" y="3415919"/>
                  </a:lnTo>
                  <a:cubicBezTo>
                    <a:pt x="10730612" y="3489579"/>
                    <a:pt x="10670794" y="3549269"/>
                    <a:pt x="10596880" y="3549269"/>
                  </a:cubicBezTo>
                  <a:lnTo>
                    <a:pt x="10596880" y="3542919"/>
                  </a:lnTo>
                  <a:lnTo>
                    <a:pt x="10596880" y="3549269"/>
                  </a:lnTo>
                  <a:lnTo>
                    <a:pt x="133731" y="3549269"/>
                  </a:lnTo>
                  <a:lnTo>
                    <a:pt x="133731" y="3542919"/>
                  </a:lnTo>
                  <a:lnTo>
                    <a:pt x="133731" y="3549269"/>
                  </a:lnTo>
                  <a:cubicBezTo>
                    <a:pt x="59944" y="3549269"/>
                    <a:pt x="0" y="3489579"/>
                    <a:pt x="0" y="3415919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3415919"/>
                  </a:lnTo>
                  <a:lnTo>
                    <a:pt x="6350" y="3415919"/>
                  </a:lnTo>
                  <a:lnTo>
                    <a:pt x="12700" y="3415919"/>
                  </a:lnTo>
                  <a:cubicBezTo>
                    <a:pt x="12700" y="3482594"/>
                    <a:pt x="66802" y="3536569"/>
                    <a:pt x="133731" y="3536569"/>
                  </a:cubicBezTo>
                  <a:lnTo>
                    <a:pt x="10596880" y="3536569"/>
                  </a:lnTo>
                  <a:cubicBezTo>
                    <a:pt x="10663682" y="3536569"/>
                    <a:pt x="10717912" y="3482467"/>
                    <a:pt x="10717912" y="3415919"/>
                  </a:cubicBezTo>
                  <a:lnTo>
                    <a:pt x="10717912" y="133350"/>
                  </a:lnTo>
                  <a:cubicBezTo>
                    <a:pt x="10717912" y="66675"/>
                    <a:pt x="10663810" y="12700"/>
                    <a:pt x="10596880" y="12700"/>
                  </a:cubicBezTo>
                  <a:lnTo>
                    <a:pt x="133731" y="12700"/>
                  </a:lnTo>
                  <a:lnTo>
                    <a:pt x="133731" y="6350"/>
                  </a:lnTo>
                  <a:lnTo>
                    <a:pt x="133731" y="12700"/>
                  </a:lnTo>
                  <a:cubicBezTo>
                    <a:pt x="66802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9493746" y="6772126"/>
            <a:ext cx="2835325" cy="354360"/>
            <a:chOff x="0" y="0"/>
            <a:chExt cx="3780433" cy="47248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780433" cy="472480"/>
            </a:xfrm>
            <a:custGeom>
              <a:avLst/>
              <a:gdLst/>
              <a:ahLst/>
              <a:cxnLst/>
              <a:rect r="r" b="b" t="t" l="l"/>
              <a:pathLst>
                <a:path h="472480" w="3780433">
                  <a:moveTo>
                    <a:pt x="0" y="0"/>
                  </a:moveTo>
                  <a:lnTo>
                    <a:pt x="3780433" y="0"/>
                  </a:lnTo>
                  <a:lnTo>
                    <a:pt x="3780433" y="472480"/>
                  </a:lnTo>
                  <a:lnTo>
                    <a:pt x="0" y="472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3780433" cy="4915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Mean Shift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93746" y="7262515"/>
            <a:ext cx="7565678" cy="884336"/>
            <a:chOff x="0" y="0"/>
            <a:chExt cx="10087570" cy="117911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087570" cy="1179115"/>
            </a:xfrm>
            <a:custGeom>
              <a:avLst/>
              <a:gdLst/>
              <a:ahLst/>
              <a:cxnLst/>
              <a:rect r="r" b="b" t="t" l="l"/>
              <a:pathLst>
                <a:path h="1179115" w="10087570">
                  <a:moveTo>
                    <a:pt x="0" y="0"/>
                  </a:moveTo>
                  <a:lnTo>
                    <a:pt x="10087570" y="0"/>
                  </a:lnTo>
                  <a:lnTo>
                    <a:pt x="10087570" y="1179115"/>
                  </a:lnTo>
                  <a:lnTo>
                    <a:pt x="0" y="11791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76200"/>
              <a:ext cx="10087570" cy="12553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Mean Shift is a non-parametric</a:t>
              </a:r>
              <a:r>
                <a:rPr lang="en-US" sz="1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clustering technique used to locate dense regions in data.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93166" y="1492795"/>
            <a:ext cx="9387617" cy="1096678"/>
            <a:chOff x="0" y="0"/>
            <a:chExt cx="12516823" cy="14622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16824" cy="1462237"/>
            </a:xfrm>
            <a:custGeom>
              <a:avLst/>
              <a:gdLst/>
              <a:ahLst/>
              <a:cxnLst/>
              <a:rect r="r" b="b" t="t" l="l"/>
              <a:pathLst>
                <a:path h="1462237" w="12516824">
                  <a:moveTo>
                    <a:pt x="0" y="0"/>
                  </a:moveTo>
                  <a:lnTo>
                    <a:pt x="12516824" y="0"/>
                  </a:lnTo>
                  <a:lnTo>
                    <a:pt x="12516824" y="1462237"/>
                  </a:lnTo>
                  <a:lnTo>
                    <a:pt x="0" y="1462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16823" cy="15003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62"/>
                </a:lnSpc>
              </a:pPr>
              <a:r>
                <a:rPr lang="en-US" sz="56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Applications of Mean Shift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660130"/>
            <a:ext cx="8047881" cy="2661940"/>
            <a:chOff x="0" y="0"/>
            <a:chExt cx="10730508" cy="3549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0717912" cy="3536569"/>
            </a:xfrm>
            <a:custGeom>
              <a:avLst/>
              <a:gdLst/>
              <a:ahLst/>
              <a:cxnLst/>
              <a:rect r="r" b="b" t="t" l="l"/>
              <a:pathLst>
                <a:path h="3536569" w="10717912">
                  <a:moveTo>
                    <a:pt x="0" y="127000"/>
                  </a:moveTo>
                  <a:cubicBezTo>
                    <a:pt x="0" y="56896"/>
                    <a:pt x="57023" y="0"/>
                    <a:pt x="127381" y="0"/>
                  </a:cubicBezTo>
                  <a:lnTo>
                    <a:pt x="10590530" y="0"/>
                  </a:lnTo>
                  <a:cubicBezTo>
                    <a:pt x="10660888" y="0"/>
                    <a:pt x="10717912" y="56896"/>
                    <a:pt x="10717912" y="127000"/>
                  </a:cubicBezTo>
                  <a:lnTo>
                    <a:pt x="10717912" y="3409569"/>
                  </a:lnTo>
                  <a:cubicBezTo>
                    <a:pt x="10717912" y="3479673"/>
                    <a:pt x="10660888" y="3536569"/>
                    <a:pt x="10590530" y="3536569"/>
                  </a:cubicBezTo>
                  <a:lnTo>
                    <a:pt x="127381" y="3536569"/>
                  </a:lnTo>
                  <a:cubicBezTo>
                    <a:pt x="57023" y="3536569"/>
                    <a:pt x="0" y="3479673"/>
                    <a:pt x="0" y="34095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30612" cy="3549269"/>
            </a:xfrm>
            <a:custGeom>
              <a:avLst/>
              <a:gdLst/>
              <a:ahLst/>
              <a:cxnLst/>
              <a:rect r="r" b="b" t="t" l="l"/>
              <a:pathLst>
                <a:path h="3549269" w="10730612">
                  <a:moveTo>
                    <a:pt x="0" y="133350"/>
                  </a:moveTo>
                  <a:cubicBezTo>
                    <a:pt x="0" y="59690"/>
                    <a:pt x="59817" y="0"/>
                    <a:pt x="133731" y="0"/>
                  </a:cubicBezTo>
                  <a:lnTo>
                    <a:pt x="10596880" y="0"/>
                  </a:lnTo>
                  <a:lnTo>
                    <a:pt x="10596880" y="6350"/>
                  </a:lnTo>
                  <a:lnTo>
                    <a:pt x="10596880" y="0"/>
                  </a:lnTo>
                  <a:cubicBezTo>
                    <a:pt x="10670667" y="0"/>
                    <a:pt x="10730612" y="59690"/>
                    <a:pt x="10730612" y="133350"/>
                  </a:cubicBezTo>
                  <a:lnTo>
                    <a:pt x="10724262" y="133350"/>
                  </a:lnTo>
                  <a:lnTo>
                    <a:pt x="10730612" y="133350"/>
                  </a:lnTo>
                  <a:lnTo>
                    <a:pt x="10730612" y="3415919"/>
                  </a:lnTo>
                  <a:lnTo>
                    <a:pt x="10724262" y="3415919"/>
                  </a:lnTo>
                  <a:lnTo>
                    <a:pt x="10730612" y="3415919"/>
                  </a:lnTo>
                  <a:cubicBezTo>
                    <a:pt x="10730612" y="3489579"/>
                    <a:pt x="10670794" y="3549269"/>
                    <a:pt x="10596880" y="3549269"/>
                  </a:cubicBezTo>
                  <a:lnTo>
                    <a:pt x="10596880" y="3542919"/>
                  </a:lnTo>
                  <a:lnTo>
                    <a:pt x="10596880" y="3549269"/>
                  </a:lnTo>
                  <a:lnTo>
                    <a:pt x="133731" y="3549269"/>
                  </a:lnTo>
                  <a:lnTo>
                    <a:pt x="133731" y="3542919"/>
                  </a:lnTo>
                  <a:lnTo>
                    <a:pt x="133731" y="3549269"/>
                  </a:lnTo>
                  <a:cubicBezTo>
                    <a:pt x="59944" y="3549269"/>
                    <a:pt x="0" y="3489579"/>
                    <a:pt x="0" y="3415919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3415919"/>
                  </a:lnTo>
                  <a:lnTo>
                    <a:pt x="6350" y="3415919"/>
                  </a:lnTo>
                  <a:lnTo>
                    <a:pt x="12700" y="3415919"/>
                  </a:lnTo>
                  <a:cubicBezTo>
                    <a:pt x="12700" y="3482594"/>
                    <a:pt x="66802" y="3536569"/>
                    <a:pt x="133731" y="3536569"/>
                  </a:cubicBezTo>
                  <a:lnTo>
                    <a:pt x="10596880" y="3536569"/>
                  </a:lnTo>
                  <a:cubicBezTo>
                    <a:pt x="10663682" y="3536569"/>
                    <a:pt x="10717912" y="3482467"/>
                    <a:pt x="10717912" y="3415919"/>
                  </a:cubicBezTo>
                  <a:lnTo>
                    <a:pt x="10717912" y="133350"/>
                  </a:lnTo>
                  <a:cubicBezTo>
                    <a:pt x="10717912" y="66675"/>
                    <a:pt x="10663810" y="12700"/>
                    <a:pt x="10596880" y="12700"/>
                  </a:cubicBezTo>
                  <a:lnTo>
                    <a:pt x="133731" y="12700"/>
                  </a:lnTo>
                  <a:lnTo>
                    <a:pt x="133731" y="6350"/>
                  </a:lnTo>
                  <a:lnTo>
                    <a:pt x="133731" y="12700"/>
                  </a:lnTo>
                  <a:cubicBezTo>
                    <a:pt x="66802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52645" y="3660130"/>
            <a:ext cx="8047881" cy="2661940"/>
            <a:chOff x="0" y="0"/>
            <a:chExt cx="10730508" cy="35492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0717912" cy="3536569"/>
            </a:xfrm>
            <a:custGeom>
              <a:avLst/>
              <a:gdLst/>
              <a:ahLst/>
              <a:cxnLst/>
              <a:rect r="r" b="b" t="t" l="l"/>
              <a:pathLst>
                <a:path h="3536569" w="10717912">
                  <a:moveTo>
                    <a:pt x="0" y="127000"/>
                  </a:moveTo>
                  <a:cubicBezTo>
                    <a:pt x="0" y="56896"/>
                    <a:pt x="57023" y="0"/>
                    <a:pt x="127381" y="0"/>
                  </a:cubicBezTo>
                  <a:lnTo>
                    <a:pt x="10590530" y="0"/>
                  </a:lnTo>
                  <a:cubicBezTo>
                    <a:pt x="10660888" y="0"/>
                    <a:pt x="10717912" y="56896"/>
                    <a:pt x="10717912" y="127000"/>
                  </a:cubicBezTo>
                  <a:lnTo>
                    <a:pt x="10717912" y="3409569"/>
                  </a:lnTo>
                  <a:cubicBezTo>
                    <a:pt x="10717912" y="3479673"/>
                    <a:pt x="10660888" y="3536569"/>
                    <a:pt x="10590530" y="3536569"/>
                  </a:cubicBezTo>
                  <a:lnTo>
                    <a:pt x="127381" y="3536569"/>
                  </a:lnTo>
                  <a:cubicBezTo>
                    <a:pt x="57023" y="3536569"/>
                    <a:pt x="0" y="3479673"/>
                    <a:pt x="0" y="34095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30612" cy="3549269"/>
            </a:xfrm>
            <a:custGeom>
              <a:avLst/>
              <a:gdLst/>
              <a:ahLst/>
              <a:cxnLst/>
              <a:rect r="r" b="b" t="t" l="l"/>
              <a:pathLst>
                <a:path h="3549269" w="10730612">
                  <a:moveTo>
                    <a:pt x="0" y="133350"/>
                  </a:moveTo>
                  <a:cubicBezTo>
                    <a:pt x="0" y="59690"/>
                    <a:pt x="59817" y="0"/>
                    <a:pt x="133731" y="0"/>
                  </a:cubicBezTo>
                  <a:lnTo>
                    <a:pt x="10596880" y="0"/>
                  </a:lnTo>
                  <a:lnTo>
                    <a:pt x="10596880" y="6350"/>
                  </a:lnTo>
                  <a:lnTo>
                    <a:pt x="10596880" y="0"/>
                  </a:lnTo>
                  <a:cubicBezTo>
                    <a:pt x="10670667" y="0"/>
                    <a:pt x="10730612" y="59690"/>
                    <a:pt x="10730612" y="133350"/>
                  </a:cubicBezTo>
                  <a:lnTo>
                    <a:pt x="10724262" y="133350"/>
                  </a:lnTo>
                  <a:lnTo>
                    <a:pt x="10730612" y="133350"/>
                  </a:lnTo>
                  <a:lnTo>
                    <a:pt x="10730612" y="3415919"/>
                  </a:lnTo>
                  <a:lnTo>
                    <a:pt x="10724262" y="3415919"/>
                  </a:lnTo>
                  <a:lnTo>
                    <a:pt x="10730612" y="3415919"/>
                  </a:lnTo>
                  <a:cubicBezTo>
                    <a:pt x="10730612" y="3489579"/>
                    <a:pt x="10670794" y="3549269"/>
                    <a:pt x="10596880" y="3549269"/>
                  </a:cubicBezTo>
                  <a:lnTo>
                    <a:pt x="10596880" y="3542919"/>
                  </a:lnTo>
                  <a:lnTo>
                    <a:pt x="10596880" y="3549269"/>
                  </a:lnTo>
                  <a:lnTo>
                    <a:pt x="133731" y="3549269"/>
                  </a:lnTo>
                  <a:lnTo>
                    <a:pt x="133731" y="3542919"/>
                  </a:lnTo>
                  <a:lnTo>
                    <a:pt x="133731" y="3549269"/>
                  </a:lnTo>
                  <a:cubicBezTo>
                    <a:pt x="59944" y="3549269"/>
                    <a:pt x="0" y="3489579"/>
                    <a:pt x="0" y="3415919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3415919"/>
                  </a:lnTo>
                  <a:lnTo>
                    <a:pt x="6350" y="3415919"/>
                  </a:lnTo>
                  <a:lnTo>
                    <a:pt x="12700" y="3415919"/>
                  </a:lnTo>
                  <a:cubicBezTo>
                    <a:pt x="12700" y="3482594"/>
                    <a:pt x="66802" y="3536569"/>
                    <a:pt x="133731" y="3536569"/>
                  </a:cubicBezTo>
                  <a:lnTo>
                    <a:pt x="10596880" y="3536569"/>
                  </a:lnTo>
                  <a:cubicBezTo>
                    <a:pt x="10663682" y="3536569"/>
                    <a:pt x="10717912" y="3482467"/>
                    <a:pt x="10717912" y="3415919"/>
                  </a:cubicBezTo>
                  <a:lnTo>
                    <a:pt x="10717912" y="133350"/>
                  </a:lnTo>
                  <a:cubicBezTo>
                    <a:pt x="10717912" y="66675"/>
                    <a:pt x="10663810" y="12700"/>
                    <a:pt x="10596880" y="12700"/>
                  </a:cubicBezTo>
                  <a:lnTo>
                    <a:pt x="133731" y="12700"/>
                  </a:lnTo>
                  <a:lnTo>
                    <a:pt x="133731" y="6350"/>
                  </a:lnTo>
                  <a:lnTo>
                    <a:pt x="133731" y="12700"/>
                  </a:lnTo>
                  <a:cubicBezTo>
                    <a:pt x="66802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508777" y="3876666"/>
            <a:ext cx="3767808" cy="606173"/>
            <a:chOff x="0" y="0"/>
            <a:chExt cx="5023744" cy="8082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23744" cy="808231"/>
            </a:xfrm>
            <a:custGeom>
              <a:avLst/>
              <a:gdLst/>
              <a:ahLst/>
              <a:cxnLst/>
              <a:rect r="r" b="b" t="t" l="l"/>
              <a:pathLst>
                <a:path h="808231" w="5023744">
                  <a:moveTo>
                    <a:pt x="0" y="0"/>
                  </a:moveTo>
                  <a:lnTo>
                    <a:pt x="5023744" y="0"/>
                  </a:lnTo>
                  <a:lnTo>
                    <a:pt x="5023744" y="808231"/>
                  </a:lnTo>
                  <a:lnTo>
                    <a:pt x="0" y="8082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023744" cy="8368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Image Segmentation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72134" y="3876666"/>
            <a:ext cx="3544044" cy="606173"/>
            <a:chOff x="0" y="0"/>
            <a:chExt cx="4725392" cy="8082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808231"/>
            </a:xfrm>
            <a:custGeom>
              <a:avLst/>
              <a:gdLst/>
              <a:ahLst/>
              <a:cxnLst/>
              <a:rect r="r" b="b" t="t" l="l"/>
              <a:pathLst>
                <a:path h="808231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08231"/>
                  </a:lnTo>
                  <a:lnTo>
                    <a:pt x="0" y="8082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725392" cy="8368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Object Tracking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2237" y="6596360"/>
            <a:ext cx="8047881" cy="2661940"/>
            <a:chOff x="0" y="0"/>
            <a:chExt cx="10730508" cy="354925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0717912" cy="3536569"/>
            </a:xfrm>
            <a:custGeom>
              <a:avLst/>
              <a:gdLst/>
              <a:ahLst/>
              <a:cxnLst/>
              <a:rect r="r" b="b" t="t" l="l"/>
              <a:pathLst>
                <a:path h="3536569" w="10717912">
                  <a:moveTo>
                    <a:pt x="0" y="127000"/>
                  </a:moveTo>
                  <a:cubicBezTo>
                    <a:pt x="0" y="56896"/>
                    <a:pt x="57023" y="0"/>
                    <a:pt x="127381" y="0"/>
                  </a:cubicBezTo>
                  <a:lnTo>
                    <a:pt x="10590530" y="0"/>
                  </a:lnTo>
                  <a:cubicBezTo>
                    <a:pt x="10660888" y="0"/>
                    <a:pt x="10717912" y="56896"/>
                    <a:pt x="10717912" y="127000"/>
                  </a:cubicBezTo>
                  <a:lnTo>
                    <a:pt x="10717912" y="3409569"/>
                  </a:lnTo>
                  <a:cubicBezTo>
                    <a:pt x="10717912" y="3479673"/>
                    <a:pt x="10660888" y="3536569"/>
                    <a:pt x="10590530" y="3536569"/>
                  </a:cubicBezTo>
                  <a:lnTo>
                    <a:pt x="127381" y="3536569"/>
                  </a:lnTo>
                  <a:cubicBezTo>
                    <a:pt x="57023" y="3536569"/>
                    <a:pt x="0" y="3479673"/>
                    <a:pt x="0" y="34095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30612" cy="3549269"/>
            </a:xfrm>
            <a:custGeom>
              <a:avLst/>
              <a:gdLst/>
              <a:ahLst/>
              <a:cxnLst/>
              <a:rect r="r" b="b" t="t" l="l"/>
              <a:pathLst>
                <a:path h="3549269" w="10730612">
                  <a:moveTo>
                    <a:pt x="0" y="133350"/>
                  </a:moveTo>
                  <a:cubicBezTo>
                    <a:pt x="0" y="59690"/>
                    <a:pt x="59817" y="0"/>
                    <a:pt x="133731" y="0"/>
                  </a:cubicBezTo>
                  <a:lnTo>
                    <a:pt x="10596880" y="0"/>
                  </a:lnTo>
                  <a:lnTo>
                    <a:pt x="10596880" y="6350"/>
                  </a:lnTo>
                  <a:lnTo>
                    <a:pt x="10596880" y="0"/>
                  </a:lnTo>
                  <a:cubicBezTo>
                    <a:pt x="10670667" y="0"/>
                    <a:pt x="10730612" y="59690"/>
                    <a:pt x="10730612" y="133350"/>
                  </a:cubicBezTo>
                  <a:lnTo>
                    <a:pt x="10724262" y="133350"/>
                  </a:lnTo>
                  <a:lnTo>
                    <a:pt x="10730612" y="133350"/>
                  </a:lnTo>
                  <a:lnTo>
                    <a:pt x="10730612" y="3415919"/>
                  </a:lnTo>
                  <a:lnTo>
                    <a:pt x="10724262" y="3415919"/>
                  </a:lnTo>
                  <a:lnTo>
                    <a:pt x="10730612" y="3415919"/>
                  </a:lnTo>
                  <a:cubicBezTo>
                    <a:pt x="10730612" y="3489579"/>
                    <a:pt x="10670794" y="3549269"/>
                    <a:pt x="10596880" y="3549269"/>
                  </a:cubicBezTo>
                  <a:lnTo>
                    <a:pt x="10596880" y="3542919"/>
                  </a:lnTo>
                  <a:lnTo>
                    <a:pt x="10596880" y="3549269"/>
                  </a:lnTo>
                  <a:lnTo>
                    <a:pt x="133731" y="3549269"/>
                  </a:lnTo>
                  <a:lnTo>
                    <a:pt x="133731" y="3542919"/>
                  </a:lnTo>
                  <a:lnTo>
                    <a:pt x="133731" y="3549269"/>
                  </a:lnTo>
                  <a:cubicBezTo>
                    <a:pt x="59944" y="3549269"/>
                    <a:pt x="0" y="3489579"/>
                    <a:pt x="0" y="3415919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3415919"/>
                  </a:lnTo>
                  <a:lnTo>
                    <a:pt x="6350" y="3415919"/>
                  </a:lnTo>
                  <a:lnTo>
                    <a:pt x="12700" y="3415919"/>
                  </a:lnTo>
                  <a:cubicBezTo>
                    <a:pt x="12700" y="3482594"/>
                    <a:pt x="66802" y="3536569"/>
                    <a:pt x="133731" y="3536569"/>
                  </a:cubicBezTo>
                  <a:lnTo>
                    <a:pt x="10596880" y="3536569"/>
                  </a:lnTo>
                  <a:cubicBezTo>
                    <a:pt x="10663682" y="3536569"/>
                    <a:pt x="10717912" y="3482467"/>
                    <a:pt x="10717912" y="3415919"/>
                  </a:cubicBezTo>
                  <a:lnTo>
                    <a:pt x="10717912" y="133350"/>
                  </a:lnTo>
                  <a:cubicBezTo>
                    <a:pt x="10717912" y="66675"/>
                    <a:pt x="10663810" y="12700"/>
                    <a:pt x="10596880" y="12700"/>
                  </a:cubicBezTo>
                  <a:lnTo>
                    <a:pt x="133731" y="12700"/>
                  </a:lnTo>
                  <a:lnTo>
                    <a:pt x="133731" y="6350"/>
                  </a:lnTo>
                  <a:lnTo>
                    <a:pt x="133731" y="12700"/>
                  </a:lnTo>
                  <a:cubicBezTo>
                    <a:pt x="66802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719593" y="4818780"/>
            <a:ext cx="3556993" cy="1360885"/>
            <a:chOff x="0" y="0"/>
            <a:chExt cx="4742657" cy="18145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426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4742657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Separates objects/regions for recognition and analysis.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95648" y="4818780"/>
            <a:ext cx="3556993" cy="1360885"/>
            <a:chOff x="0" y="0"/>
            <a:chExt cx="4742657" cy="18145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426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4742657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Tracks object contours by following modes in feature space.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252645" y="6596360"/>
            <a:ext cx="8047881" cy="2661940"/>
            <a:chOff x="0" y="0"/>
            <a:chExt cx="10730508" cy="35492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10717912" cy="3536569"/>
            </a:xfrm>
            <a:custGeom>
              <a:avLst/>
              <a:gdLst/>
              <a:ahLst/>
              <a:cxnLst/>
              <a:rect r="r" b="b" t="t" l="l"/>
              <a:pathLst>
                <a:path h="3536569" w="10717912">
                  <a:moveTo>
                    <a:pt x="0" y="127000"/>
                  </a:moveTo>
                  <a:cubicBezTo>
                    <a:pt x="0" y="56896"/>
                    <a:pt x="57023" y="0"/>
                    <a:pt x="127381" y="0"/>
                  </a:cubicBezTo>
                  <a:lnTo>
                    <a:pt x="10590530" y="0"/>
                  </a:lnTo>
                  <a:cubicBezTo>
                    <a:pt x="10660888" y="0"/>
                    <a:pt x="10717912" y="56896"/>
                    <a:pt x="10717912" y="127000"/>
                  </a:cubicBezTo>
                  <a:lnTo>
                    <a:pt x="10717912" y="3409569"/>
                  </a:lnTo>
                  <a:cubicBezTo>
                    <a:pt x="10717912" y="3479673"/>
                    <a:pt x="10660888" y="3536569"/>
                    <a:pt x="10590530" y="3536569"/>
                  </a:cubicBezTo>
                  <a:lnTo>
                    <a:pt x="127381" y="3536569"/>
                  </a:lnTo>
                  <a:cubicBezTo>
                    <a:pt x="57023" y="3536569"/>
                    <a:pt x="0" y="3479673"/>
                    <a:pt x="0" y="34095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730612" cy="3549269"/>
            </a:xfrm>
            <a:custGeom>
              <a:avLst/>
              <a:gdLst/>
              <a:ahLst/>
              <a:cxnLst/>
              <a:rect r="r" b="b" t="t" l="l"/>
              <a:pathLst>
                <a:path h="3549269" w="10730612">
                  <a:moveTo>
                    <a:pt x="0" y="133350"/>
                  </a:moveTo>
                  <a:cubicBezTo>
                    <a:pt x="0" y="59690"/>
                    <a:pt x="59817" y="0"/>
                    <a:pt x="133731" y="0"/>
                  </a:cubicBezTo>
                  <a:lnTo>
                    <a:pt x="10596880" y="0"/>
                  </a:lnTo>
                  <a:lnTo>
                    <a:pt x="10596880" y="6350"/>
                  </a:lnTo>
                  <a:lnTo>
                    <a:pt x="10596880" y="0"/>
                  </a:lnTo>
                  <a:cubicBezTo>
                    <a:pt x="10670667" y="0"/>
                    <a:pt x="10730612" y="59690"/>
                    <a:pt x="10730612" y="133350"/>
                  </a:cubicBezTo>
                  <a:lnTo>
                    <a:pt x="10724262" y="133350"/>
                  </a:lnTo>
                  <a:lnTo>
                    <a:pt x="10730612" y="133350"/>
                  </a:lnTo>
                  <a:lnTo>
                    <a:pt x="10730612" y="3415919"/>
                  </a:lnTo>
                  <a:lnTo>
                    <a:pt x="10724262" y="3415919"/>
                  </a:lnTo>
                  <a:lnTo>
                    <a:pt x="10730612" y="3415919"/>
                  </a:lnTo>
                  <a:cubicBezTo>
                    <a:pt x="10730612" y="3489579"/>
                    <a:pt x="10670794" y="3549269"/>
                    <a:pt x="10596880" y="3549269"/>
                  </a:cubicBezTo>
                  <a:lnTo>
                    <a:pt x="10596880" y="3542919"/>
                  </a:lnTo>
                  <a:lnTo>
                    <a:pt x="10596880" y="3549269"/>
                  </a:lnTo>
                  <a:lnTo>
                    <a:pt x="133731" y="3549269"/>
                  </a:lnTo>
                  <a:lnTo>
                    <a:pt x="133731" y="3542919"/>
                  </a:lnTo>
                  <a:lnTo>
                    <a:pt x="133731" y="3549269"/>
                  </a:lnTo>
                  <a:cubicBezTo>
                    <a:pt x="59944" y="3549269"/>
                    <a:pt x="0" y="3489579"/>
                    <a:pt x="0" y="3415919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3415919"/>
                  </a:lnTo>
                  <a:lnTo>
                    <a:pt x="6350" y="3415919"/>
                  </a:lnTo>
                  <a:lnTo>
                    <a:pt x="12700" y="3415919"/>
                  </a:lnTo>
                  <a:cubicBezTo>
                    <a:pt x="12700" y="3482594"/>
                    <a:pt x="66802" y="3536569"/>
                    <a:pt x="133731" y="3536569"/>
                  </a:cubicBezTo>
                  <a:lnTo>
                    <a:pt x="10596880" y="3536569"/>
                  </a:lnTo>
                  <a:cubicBezTo>
                    <a:pt x="10663682" y="3536569"/>
                    <a:pt x="10717912" y="3482467"/>
                    <a:pt x="10717912" y="3415919"/>
                  </a:cubicBezTo>
                  <a:lnTo>
                    <a:pt x="10717912" y="133350"/>
                  </a:lnTo>
                  <a:cubicBezTo>
                    <a:pt x="10717912" y="66675"/>
                    <a:pt x="10663810" y="12700"/>
                    <a:pt x="10596880" y="12700"/>
                  </a:cubicBezTo>
                  <a:lnTo>
                    <a:pt x="133731" y="12700"/>
                  </a:lnTo>
                  <a:lnTo>
                    <a:pt x="133731" y="6350"/>
                  </a:lnTo>
                  <a:lnTo>
                    <a:pt x="133731" y="12700"/>
                  </a:lnTo>
                  <a:cubicBezTo>
                    <a:pt x="66802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508777" y="6803975"/>
            <a:ext cx="4306817" cy="606173"/>
            <a:chOff x="0" y="0"/>
            <a:chExt cx="5742422" cy="80823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742422" cy="808231"/>
            </a:xfrm>
            <a:custGeom>
              <a:avLst/>
              <a:gdLst/>
              <a:ahLst/>
              <a:cxnLst/>
              <a:rect r="r" b="b" t="t" l="l"/>
              <a:pathLst>
                <a:path h="808231" w="5742422">
                  <a:moveTo>
                    <a:pt x="0" y="0"/>
                  </a:moveTo>
                  <a:lnTo>
                    <a:pt x="5742422" y="0"/>
                  </a:lnTo>
                  <a:lnTo>
                    <a:pt x="5742422" y="808231"/>
                  </a:lnTo>
                  <a:lnTo>
                    <a:pt x="0" y="8082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5742422" cy="8368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Scene Understanding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72134" y="6803975"/>
            <a:ext cx="3544044" cy="606173"/>
            <a:chOff x="0" y="0"/>
            <a:chExt cx="4725392" cy="80823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725392" cy="808231"/>
            </a:xfrm>
            <a:custGeom>
              <a:avLst/>
              <a:gdLst/>
              <a:ahLst/>
              <a:cxnLst/>
              <a:rect r="r" b="b" t="t" l="l"/>
              <a:pathLst>
                <a:path h="808231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08231"/>
                  </a:lnTo>
                  <a:lnTo>
                    <a:pt x="0" y="8082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725392" cy="8368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4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 Detection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719593" y="7622827"/>
            <a:ext cx="3556992" cy="1360885"/>
            <a:chOff x="0" y="0"/>
            <a:chExt cx="4742657" cy="181451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7426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0"/>
              <a:ext cx="4742657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Aids in comprehending complex environments and structures visually.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59186" y="7622827"/>
            <a:ext cx="3556993" cy="1360885"/>
            <a:chOff x="0" y="0"/>
            <a:chExt cx="4742657" cy="181451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7426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4742657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Detects dense regions for data analysis in many contexts.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50237" y="1491406"/>
            <a:ext cx="9394180" cy="966564"/>
            <a:chOff x="0" y="0"/>
            <a:chExt cx="12525573" cy="12887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25573" cy="1288752"/>
            </a:xfrm>
            <a:custGeom>
              <a:avLst/>
              <a:gdLst/>
              <a:ahLst/>
              <a:cxnLst/>
              <a:rect r="r" b="b" t="t" l="l"/>
              <a:pathLst>
                <a:path h="1288752" w="12525573">
                  <a:moveTo>
                    <a:pt x="0" y="0"/>
                  </a:moveTo>
                  <a:lnTo>
                    <a:pt x="12525573" y="0"/>
                  </a:lnTo>
                  <a:lnTo>
                    <a:pt x="12525573" y="1288752"/>
                  </a:lnTo>
                  <a:lnTo>
                    <a:pt x="0" y="1288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525573" cy="13173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49"/>
                </a:lnSpc>
              </a:pPr>
              <a:r>
                <a:rPr lang="en-US" sz="4999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Mean Shift comments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7850237" y="2671465"/>
            <a:ext cx="1275904" cy="1530995"/>
          </a:xfrm>
          <a:custGeom>
            <a:avLst/>
            <a:gdLst/>
            <a:ahLst/>
            <a:cxnLst/>
            <a:rect r="r" b="b" t="t" l="l"/>
            <a:pathLst>
              <a:path h="1530995" w="1275904">
                <a:moveTo>
                  <a:pt x="0" y="0"/>
                </a:moveTo>
                <a:lnTo>
                  <a:pt x="1275904" y="0"/>
                </a:lnTo>
                <a:lnTo>
                  <a:pt x="1275904" y="1530995"/>
                </a:lnTo>
                <a:lnTo>
                  <a:pt x="0" y="1530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" r="0" b="-6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508778" y="2926556"/>
            <a:ext cx="5003848" cy="869045"/>
            <a:chOff x="0" y="0"/>
            <a:chExt cx="6671797" cy="11587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71797" cy="1158726"/>
            </a:xfrm>
            <a:custGeom>
              <a:avLst/>
              <a:gdLst/>
              <a:ahLst/>
              <a:cxnLst/>
              <a:rect r="r" b="b" t="t" l="l"/>
              <a:pathLst>
                <a:path h="1158726" w="6671797">
                  <a:moveTo>
                    <a:pt x="0" y="0"/>
                  </a:moveTo>
                  <a:lnTo>
                    <a:pt x="6671797" y="0"/>
                  </a:lnTo>
                  <a:lnTo>
                    <a:pt x="6671797" y="1158726"/>
                  </a:lnTo>
                  <a:lnTo>
                    <a:pt x="0" y="1158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6671797" cy="11777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Simple but c</a:t>
              </a:r>
              <a:r>
                <a:rPr lang="en-US" sz="2499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omputationally expensive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7850237" y="4202460"/>
            <a:ext cx="1275904" cy="1530995"/>
          </a:xfrm>
          <a:custGeom>
            <a:avLst/>
            <a:gdLst/>
            <a:ahLst/>
            <a:cxnLst/>
            <a:rect r="r" b="b" t="t" l="l"/>
            <a:pathLst>
              <a:path h="1530995" w="1275904">
                <a:moveTo>
                  <a:pt x="0" y="0"/>
                </a:moveTo>
                <a:lnTo>
                  <a:pt x="1275904" y="0"/>
                </a:lnTo>
                <a:lnTo>
                  <a:pt x="1275904" y="1530995"/>
                </a:lnTo>
                <a:lnTo>
                  <a:pt x="0" y="1530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" r="0" b="-65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508778" y="4457551"/>
            <a:ext cx="4323537" cy="869045"/>
            <a:chOff x="0" y="0"/>
            <a:chExt cx="5764716" cy="11587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64716" cy="1158726"/>
            </a:xfrm>
            <a:custGeom>
              <a:avLst/>
              <a:gdLst/>
              <a:ahLst/>
              <a:cxnLst/>
              <a:rect r="r" b="b" t="t" l="l"/>
              <a:pathLst>
                <a:path h="1158726" w="5764716">
                  <a:moveTo>
                    <a:pt x="0" y="0"/>
                  </a:moveTo>
                  <a:lnTo>
                    <a:pt x="5764716" y="0"/>
                  </a:lnTo>
                  <a:lnTo>
                    <a:pt x="5764716" y="1158726"/>
                  </a:lnTo>
                  <a:lnTo>
                    <a:pt x="0" y="1158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764716" cy="11777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Finds</a:t>
              </a:r>
              <a:r>
                <a:rPr lang="en-US" sz="2499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arbitrary number of clusters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850237" y="5733455"/>
            <a:ext cx="1275904" cy="1530995"/>
          </a:xfrm>
          <a:custGeom>
            <a:avLst/>
            <a:gdLst/>
            <a:ahLst/>
            <a:cxnLst/>
            <a:rect r="r" b="b" t="t" l="l"/>
            <a:pathLst>
              <a:path h="1530995" w="1275904">
                <a:moveTo>
                  <a:pt x="0" y="0"/>
                </a:moveTo>
                <a:lnTo>
                  <a:pt x="1275904" y="0"/>
                </a:lnTo>
                <a:lnTo>
                  <a:pt x="1275904" y="1530995"/>
                </a:lnTo>
                <a:lnTo>
                  <a:pt x="0" y="1530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5" r="0" b="-65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08778" y="5988546"/>
            <a:ext cx="3333993" cy="869045"/>
            <a:chOff x="0" y="0"/>
            <a:chExt cx="4445325" cy="11587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45324" cy="1158726"/>
            </a:xfrm>
            <a:custGeom>
              <a:avLst/>
              <a:gdLst/>
              <a:ahLst/>
              <a:cxnLst/>
              <a:rect r="r" b="b" t="t" l="l"/>
              <a:pathLst>
                <a:path h="1158726" w="4445324">
                  <a:moveTo>
                    <a:pt x="0" y="0"/>
                  </a:moveTo>
                  <a:lnTo>
                    <a:pt x="4445324" y="0"/>
                  </a:lnTo>
                  <a:lnTo>
                    <a:pt x="4445324" y="1158726"/>
                  </a:lnTo>
                  <a:lnTo>
                    <a:pt x="0" y="1158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445325" cy="11777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No i</a:t>
              </a:r>
              <a:r>
                <a:rPr lang="en-US" sz="2499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nitialization required</a:t>
              </a:r>
            </a:p>
          </p:txBody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7850237" y="7264450"/>
            <a:ext cx="1275904" cy="1530995"/>
          </a:xfrm>
          <a:custGeom>
            <a:avLst/>
            <a:gdLst/>
            <a:ahLst/>
            <a:cxnLst/>
            <a:rect r="r" b="b" t="t" l="l"/>
            <a:pathLst>
              <a:path h="1530995" w="1275904">
                <a:moveTo>
                  <a:pt x="0" y="0"/>
                </a:moveTo>
                <a:lnTo>
                  <a:pt x="1275904" y="0"/>
                </a:lnTo>
                <a:lnTo>
                  <a:pt x="1275904" y="1530995"/>
                </a:lnTo>
                <a:lnTo>
                  <a:pt x="0" y="1530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5" r="0" b="-65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508778" y="7725696"/>
            <a:ext cx="2694913" cy="725905"/>
            <a:chOff x="0" y="0"/>
            <a:chExt cx="3593218" cy="9678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593217" cy="967874"/>
            </a:xfrm>
            <a:custGeom>
              <a:avLst/>
              <a:gdLst/>
              <a:ahLst/>
              <a:cxnLst/>
              <a:rect r="r" b="b" t="t" l="l"/>
              <a:pathLst>
                <a:path h="967874" w="3593217">
                  <a:moveTo>
                    <a:pt x="0" y="0"/>
                  </a:moveTo>
                  <a:lnTo>
                    <a:pt x="3593217" y="0"/>
                  </a:lnTo>
                  <a:lnTo>
                    <a:pt x="3593217" y="967874"/>
                  </a:lnTo>
                  <a:lnTo>
                    <a:pt x="0" y="967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3593218" cy="9869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Robust to outliers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77234" y="1974688"/>
            <a:ext cx="6689898" cy="6689898"/>
          </a:xfrm>
          <a:custGeom>
            <a:avLst/>
            <a:gdLst/>
            <a:ahLst/>
            <a:cxnLst/>
            <a:rect r="r" b="b" t="t" l="l"/>
            <a:pathLst>
              <a:path h="6689898" w="6689898">
                <a:moveTo>
                  <a:pt x="0" y="0"/>
                </a:moveTo>
                <a:lnTo>
                  <a:pt x="6689897" y="0"/>
                </a:lnTo>
                <a:lnTo>
                  <a:pt x="6689897" y="6689898"/>
                </a:lnTo>
                <a:lnTo>
                  <a:pt x="0" y="6689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0318" y="1364330"/>
            <a:ext cx="9887364" cy="7558341"/>
          </a:xfrm>
          <a:custGeom>
            <a:avLst/>
            <a:gdLst/>
            <a:ahLst/>
            <a:cxnLst/>
            <a:rect r="r" b="b" t="t" l="l"/>
            <a:pathLst>
              <a:path h="7558341" w="9887364">
                <a:moveTo>
                  <a:pt x="0" y="0"/>
                </a:moveTo>
                <a:lnTo>
                  <a:pt x="9887364" y="0"/>
                </a:lnTo>
                <a:lnTo>
                  <a:pt x="9887364" y="7558340"/>
                </a:lnTo>
                <a:lnTo>
                  <a:pt x="0" y="7558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138511"/>
            <a:ext cx="8259366" cy="1134964"/>
            <a:chOff x="0" y="0"/>
            <a:chExt cx="11012488" cy="15132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12488" cy="1513285"/>
            </a:xfrm>
            <a:custGeom>
              <a:avLst/>
              <a:gdLst/>
              <a:ahLst/>
              <a:cxnLst/>
              <a:rect r="r" b="b" t="t" l="l"/>
              <a:pathLst>
                <a:path h="1513285" w="11012488">
                  <a:moveTo>
                    <a:pt x="0" y="0"/>
                  </a:moveTo>
                  <a:lnTo>
                    <a:pt x="11012488" y="0"/>
                  </a:lnTo>
                  <a:lnTo>
                    <a:pt x="11012488" y="1513285"/>
                  </a:lnTo>
                  <a:lnTo>
                    <a:pt x="0" y="1513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012488" cy="15513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Understanding Mean Shift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3444925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771632" y="3547021"/>
            <a:ext cx="3624262" cy="885825"/>
            <a:chOff x="0" y="0"/>
            <a:chExt cx="4832350" cy="1181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32350" cy="1181100"/>
            </a:xfrm>
            <a:custGeom>
              <a:avLst/>
              <a:gdLst/>
              <a:ahLst/>
              <a:cxnLst/>
              <a:rect r="r" b="b" t="t" l="l"/>
              <a:pathLst>
                <a:path h="118110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832350" cy="1209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Non-parametric Method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4602956"/>
            <a:ext cx="3624262" cy="1360885"/>
            <a:chOff x="0" y="0"/>
            <a:chExt cx="4832350" cy="1814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4832350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Does not assume a fixed distribution; uses kernel density estimation.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45491" y="3444925"/>
            <a:ext cx="647402" cy="647402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671649" y="3547021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Iterative Process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671649" y="4160044"/>
            <a:ext cx="3624262" cy="1360885"/>
            <a:chOff x="0" y="0"/>
            <a:chExt cx="4832350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4832350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Shifts points toward local maxima of data density (modes).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45475" y="6526114"/>
            <a:ext cx="647402" cy="647403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771632" y="6628210"/>
            <a:ext cx="3544044" cy="442912"/>
            <a:chOff x="0" y="0"/>
            <a:chExt cx="4725392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Data-Driven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771632" y="7241232"/>
            <a:ext cx="8524131" cy="907256"/>
            <a:chOff x="0" y="0"/>
            <a:chExt cx="11365508" cy="12096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1136550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Automatically finds cluster centers without pre-specifying their number.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83498" y="1028700"/>
            <a:ext cx="6867123" cy="4682658"/>
          </a:xfrm>
          <a:custGeom>
            <a:avLst/>
            <a:gdLst/>
            <a:ahLst/>
            <a:cxnLst/>
            <a:rect r="r" b="b" t="t" l="l"/>
            <a:pathLst>
              <a:path h="4682658" w="6867123">
                <a:moveTo>
                  <a:pt x="0" y="0"/>
                </a:moveTo>
                <a:lnTo>
                  <a:pt x="6867123" y="0"/>
                </a:lnTo>
                <a:lnTo>
                  <a:pt x="6867123" y="4682658"/>
                </a:lnTo>
                <a:lnTo>
                  <a:pt x="0" y="4682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9627" y="1028700"/>
            <a:ext cx="6039095" cy="4682658"/>
          </a:xfrm>
          <a:custGeom>
            <a:avLst/>
            <a:gdLst/>
            <a:ahLst/>
            <a:cxnLst/>
            <a:rect r="r" b="b" t="t" l="l"/>
            <a:pathLst>
              <a:path h="4682658" w="6039095">
                <a:moveTo>
                  <a:pt x="0" y="0"/>
                </a:moveTo>
                <a:lnTo>
                  <a:pt x="6039095" y="0"/>
                </a:lnTo>
                <a:lnTo>
                  <a:pt x="6039095" y="4682658"/>
                </a:lnTo>
                <a:lnTo>
                  <a:pt x="0" y="4682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83498" y="5906440"/>
            <a:ext cx="6867123" cy="565256"/>
            <a:chOff x="0" y="0"/>
            <a:chExt cx="9156164" cy="7536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56164" cy="753675"/>
            </a:xfrm>
            <a:custGeom>
              <a:avLst/>
              <a:gdLst/>
              <a:ahLst/>
              <a:cxnLst/>
              <a:rect r="r" b="b" t="t" l="l"/>
              <a:pathLst>
                <a:path h="753675" w="9156164">
                  <a:moveTo>
                    <a:pt x="0" y="0"/>
                  </a:moveTo>
                  <a:lnTo>
                    <a:pt x="9156164" y="0"/>
                  </a:lnTo>
                  <a:lnTo>
                    <a:pt x="9156164" y="753675"/>
                  </a:lnTo>
                  <a:lnTo>
                    <a:pt x="0" y="753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156164" cy="7727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91"/>
                </a:lnSpc>
              </a:pPr>
              <a:r>
                <a:rPr lang="en-US" sz="2924" b="true">
                  <a:solidFill>
                    <a:srgbClr val="CFD0D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Normal Distribution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627" y="5906440"/>
            <a:ext cx="6039095" cy="565256"/>
            <a:chOff x="0" y="0"/>
            <a:chExt cx="8052127" cy="7536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2126" cy="753675"/>
            </a:xfrm>
            <a:custGeom>
              <a:avLst/>
              <a:gdLst/>
              <a:ahLst/>
              <a:cxnLst/>
              <a:rect r="r" b="b" t="t" l="l"/>
              <a:pathLst>
                <a:path h="753675" w="8052126">
                  <a:moveTo>
                    <a:pt x="0" y="0"/>
                  </a:moveTo>
                  <a:lnTo>
                    <a:pt x="8052126" y="0"/>
                  </a:lnTo>
                  <a:lnTo>
                    <a:pt x="8052126" y="753675"/>
                  </a:lnTo>
                  <a:lnTo>
                    <a:pt x="0" y="753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052127" cy="7727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91"/>
                </a:lnSpc>
              </a:pPr>
              <a:r>
                <a:rPr lang="en-US" sz="2924" b="true">
                  <a:solidFill>
                    <a:srgbClr val="CFD0D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Pixel Feature Distribution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2514" y="6956919"/>
            <a:ext cx="14695470" cy="3330081"/>
            <a:chOff x="0" y="0"/>
            <a:chExt cx="19593960" cy="44401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93959" cy="4440108"/>
            </a:xfrm>
            <a:custGeom>
              <a:avLst/>
              <a:gdLst/>
              <a:ahLst/>
              <a:cxnLst/>
              <a:rect r="r" b="b" t="t" l="l"/>
              <a:pathLst>
                <a:path h="4440108" w="19593959">
                  <a:moveTo>
                    <a:pt x="0" y="0"/>
                  </a:moveTo>
                  <a:lnTo>
                    <a:pt x="19593959" y="0"/>
                  </a:lnTo>
                  <a:lnTo>
                    <a:pt x="19593959" y="4440108"/>
                  </a:lnTo>
                  <a:lnTo>
                    <a:pt x="0" y="4440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19593960" cy="4563933"/>
            </a:xfrm>
            <a:prstGeom prst="rect">
              <a:avLst/>
            </a:prstGeom>
          </p:spPr>
          <p:txBody>
            <a:bodyPr anchor="t" rtlCol="false" tIns="165100" lIns="165100" bIns="165100" rIns="165100"/>
            <a:lstStyle/>
            <a:p>
              <a:pPr algn="l" marL="682778" indent="-341389" lvl="1">
                <a:lnSpc>
                  <a:spcPts val="4933"/>
                </a:lnSpc>
                <a:buFont typeface="Arial"/>
                <a:buChar char="•"/>
              </a:pP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Each hill repr</a:t>
              </a: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esents a cluster.</a:t>
              </a:r>
            </a:p>
            <a:p>
              <a:pPr algn="l" marL="682778" indent="-341389" lvl="1">
                <a:lnSpc>
                  <a:spcPts val="4933"/>
                </a:lnSpc>
                <a:buFont typeface="Arial"/>
                <a:buChar char="•"/>
              </a:pP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Peak (mode) of hill represents “center” of cluster.</a:t>
              </a:r>
            </a:p>
            <a:p>
              <a:pPr algn="l" marL="682778" indent="-341389" lvl="1">
                <a:lnSpc>
                  <a:spcPts val="4933"/>
                </a:lnSpc>
                <a:buFont typeface="Arial"/>
                <a:buChar char="•"/>
              </a:pP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Each pixel climbs the steepest hill within its neighborhood.</a:t>
              </a:r>
            </a:p>
            <a:p>
              <a:pPr algn="l" marL="682778" indent="-341389" lvl="1">
                <a:lnSpc>
                  <a:spcPts val="4933"/>
                </a:lnSpc>
                <a:buFont typeface="Arial"/>
                <a:buChar char="•"/>
              </a:pP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Pixel assigned to the hill (cluster) it climbs.</a:t>
              </a:r>
            </a:p>
            <a:p>
              <a:pPr algn="l">
                <a:lnSpc>
                  <a:spcPts val="493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83498" y="1028700"/>
            <a:ext cx="6867123" cy="4682658"/>
          </a:xfrm>
          <a:custGeom>
            <a:avLst/>
            <a:gdLst/>
            <a:ahLst/>
            <a:cxnLst/>
            <a:rect r="r" b="b" t="t" l="l"/>
            <a:pathLst>
              <a:path h="4682658" w="6867123">
                <a:moveTo>
                  <a:pt x="0" y="0"/>
                </a:moveTo>
                <a:lnTo>
                  <a:pt x="6867123" y="0"/>
                </a:lnTo>
                <a:lnTo>
                  <a:pt x="6867123" y="4682658"/>
                </a:lnTo>
                <a:lnTo>
                  <a:pt x="0" y="4682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60" r="0" b="-736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9627" y="1028700"/>
            <a:ext cx="6039095" cy="4682658"/>
          </a:xfrm>
          <a:custGeom>
            <a:avLst/>
            <a:gdLst/>
            <a:ahLst/>
            <a:cxnLst/>
            <a:rect r="r" b="b" t="t" l="l"/>
            <a:pathLst>
              <a:path h="4682658" w="6039095">
                <a:moveTo>
                  <a:pt x="0" y="0"/>
                </a:moveTo>
                <a:lnTo>
                  <a:pt x="6039095" y="0"/>
                </a:lnTo>
                <a:lnTo>
                  <a:pt x="6039095" y="4682658"/>
                </a:lnTo>
                <a:lnTo>
                  <a:pt x="0" y="4682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83498" y="5906440"/>
            <a:ext cx="6867123" cy="565256"/>
            <a:chOff x="0" y="0"/>
            <a:chExt cx="9156164" cy="7536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56164" cy="753675"/>
            </a:xfrm>
            <a:custGeom>
              <a:avLst/>
              <a:gdLst/>
              <a:ahLst/>
              <a:cxnLst/>
              <a:rect r="r" b="b" t="t" l="l"/>
              <a:pathLst>
                <a:path h="753675" w="9156164">
                  <a:moveTo>
                    <a:pt x="0" y="0"/>
                  </a:moveTo>
                  <a:lnTo>
                    <a:pt x="9156164" y="0"/>
                  </a:lnTo>
                  <a:lnTo>
                    <a:pt x="9156164" y="753675"/>
                  </a:lnTo>
                  <a:lnTo>
                    <a:pt x="0" y="753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156164" cy="7727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91"/>
                </a:lnSpc>
              </a:pPr>
              <a:r>
                <a:rPr lang="en-US" sz="2924" b="true">
                  <a:solidFill>
                    <a:srgbClr val="CFD0D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Colored Pixel Feature Distribution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9627" y="5906440"/>
            <a:ext cx="6039095" cy="565256"/>
            <a:chOff x="0" y="0"/>
            <a:chExt cx="8052127" cy="7536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2126" cy="753675"/>
            </a:xfrm>
            <a:custGeom>
              <a:avLst/>
              <a:gdLst/>
              <a:ahLst/>
              <a:cxnLst/>
              <a:rect r="r" b="b" t="t" l="l"/>
              <a:pathLst>
                <a:path h="753675" w="8052126">
                  <a:moveTo>
                    <a:pt x="0" y="0"/>
                  </a:moveTo>
                  <a:lnTo>
                    <a:pt x="8052126" y="0"/>
                  </a:lnTo>
                  <a:lnTo>
                    <a:pt x="8052126" y="753675"/>
                  </a:lnTo>
                  <a:lnTo>
                    <a:pt x="0" y="753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052127" cy="7727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91"/>
                </a:lnSpc>
              </a:pPr>
              <a:r>
                <a:rPr lang="en-US" sz="2924" b="true">
                  <a:solidFill>
                    <a:srgbClr val="CFD0D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Pixel Feature Distribution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2514" y="6956919"/>
            <a:ext cx="14695470" cy="3330081"/>
            <a:chOff x="0" y="0"/>
            <a:chExt cx="19593960" cy="44401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93959" cy="4440108"/>
            </a:xfrm>
            <a:custGeom>
              <a:avLst/>
              <a:gdLst/>
              <a:ahLst/>
              <a:cxnLst/>
              <a:rect r="r" b="b" t="t" l="l"/>
              <a:pathLst>
                <a:path h="4440108" w="19593959">
                  <a:moveTo>
                    <a:pt x="0" y="0"/>
                  </a:moveTo>
                  <a:lnTo>
                    <a:pt x="19593959" y="0"/>
                  </a:lnTo>
                  <a:lnTo>
                    <a:pt x="19593959" y="4440108"/>
                  </a:lnTo>
                  <a:lnTo>
                    <a:pt x="0" y="4440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19593960" cy="4563933"/>
            </a:xfrm>
            <a:prstGeom prst="rect">
              <a:avLst/>
            </a:prstGeom>
          </p:spPr>
          <p:txBody>
            <a:bodyPr anchor="t" rtlCol="false" tIns="165100" lIns="165100" bIns="165100" rIns="165100"/>
            <a:lstStyle/>
            <a:p>
              <a:pPr algn="l" marL="682778" indent="-341389" lvl="1">
                <a:lnSpc>
                  <a:spcPts val="4933"/>
                </a:lnSpc>
                <a:buFont typeface="Arial"/>
                <a:buChar char="•"/>
              </a:pP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Each hill repr</a:t>
              </a: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esents a cluster.</a:t>
              </a:r>
            </a:p>
            <a:p>
              <a:pPr algn="l" marL="682778" indent="-341389" lvl="1">
                <a:lnSpc>
                  <a:spcPts val="4933"/>
                </a:lnSpc>
                <a:buFont typeface="Arial"/>
                <a:buChar char="•"/>
              </a:pP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Peak (mode) of hill represents “center” of cluster.</a:t>
              </a:r>
            </a:p>
            <a:p>
              <a:pPr algn="l" marL="682778" indent="-341389" lvl="1">
                <a:lnSpc>
                  <a:spcPts val="4933"/>
                </a:lnSpc>
                <a:buFont typeface="Arial"/>
                <a:buChar char="•"/>
              </a:pP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Each pixel climbs the steepest hill within its neighborhood.</a:t>
              </a:r>
            </a:p>
            <a:p>
              <a:pPr algn="l" marL="682778" indent="-341389" lvl="1">
                <a:lnSpc>
                  <a:spcPts val="4933"/>
                </a:lnSpc>
                <a:buFont typeface="Arial"/>
                <a:buChar char="•"/>
              </a:pPr>
              <a:r>
                <a:rPr lang="en-US" sz="316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Pixel assigned to the hill (cluster) it climbs.</a:t>
              </a:r>
            </a:p>
            <a:p>
              <a:pPr algn="l">
                <a:lnSpc>
                  <a:spcPts val="4933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9185" y="1526835"/>
            <a:ext cx="9330002" cy="6635680"/>
          </a:xfrm>
          <a:custGeom>
            <a:avLst/>
            <a:gdLst/>
            <a:ahLst/>
            <a:cxnLst/>
            <a:rect r="r" b="b" t="t" l="l"/>
            <a:pathLst>
              <a:path h="6635680" w="9330002">
                <a:moveTo>
                  <a:pt x="0" y="0"/>
                </a:moveTo>
                <a:lnTo>
                  <a:pt x="9330003" y="0"/>
                </a:lnTo>
                <a:lnTo>
                  <a:pt x="9330003" y="6635680"/>
                </a:lnTo>
                <a:lnTo>
                  <a:pt x="0" y="663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" t="0" r="-98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37" y="410235"/>
            <a:ext cx="10532384" cy="1116600"/>
            <a:chOff x="0" y="0"/>
            <a:chExt cx="14043178" cy="148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3178" cy="1488800"/>
            </a:xfrm>
            <a:custGeom>
              <a:avLst/>
              <a:gdLst/>
              <a:ahLst/>
              <a:cxnLst/>
              <a:rect r="r" b="b" t="t" l="l"/>
              <a:pathLst>
                <a:path h="1488800" w="14043178">
                  <a:moveTo>
                    <a:pt x="0" y="0"/>
                  </a:moveTo>
                  <a:lnTo>
                    <a:pt x="14043178" y="0"/>
                  </a:lnTo>
                  <a:lnTo>
                    <a:pt x="14043178" y="1488800"/>
                  </a:lnTo>
                  <a:lnTo>
                    <a:pt x="0" y="148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043178" cy="152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 Hill-Climb using Mean-shift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9185" y="1526835"/>
            <a:ext cx="9330002" cy="6635680"/>
          </a:xfrm>
          <a:custGeom>
            <a:avLst/>
            <a:gdLst/>
            <a:ahLst/>
            <a:cxnLst/>
            <a:rect r="r" b="b" t="t" l="l"/>
            <a:pathLst>
              <a:path h="6635680" w="9330002">
                <a:moveTo>
                  <a:pt x="0" y="0"/>
                </a:moveTo>
                <a:lnTo>
                  <a:pt x="9330003" y="0"/>
                </a:lnTo>
                <a:lnTo>
                  <a:pt x="9330003" y="6635680"/>
                </a:lnTo>
                <a:lnTo>
                  <a:pt x="0" y="663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4" t="0" r="-133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37" y="410235"/>
            <a:ext cx="10532384" cy="1116600"/>
            <a:chOff x="0" y="0"/>
            <a:chExt cx="14043178" cy="148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3178" cy="1488800"/>
            </a:xfrm>
            <a:custGeom>
              <a:avLst/>
              <a:gdLst/>
              <a:ahLst/>
              <a:cxnLst/>
              <a:rect r="r" b="b" t="t" l="l"/>
              <a:pathLst>
                <a:path h="1488800" w="14043178">
                  <a:moveTo>
                    <a:pt x="0" y="0"/>
                  </a:moveTo>
                  <a:lnTo>
                    <a:pt x="14043178" y="0"/>
                  </a:lnTo>
                  <a:lnTo>
                    <a:pt x="14043178" y="1488800"/>
                  </a:lnTo>
                  <a:lnTo>
                    <a:pt x="0" y="148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043178" cy="152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 Hill-Climb using Mean-shift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9185" y="8656348"/>
            <a:ext cx="9330002" cy="1439323"/>
            <a:chOff x="0" y="0"/>
            <a:chExt cx="12440003" cy="1919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0003" cy="1919097"/>
            </a:xfrm>
            <a:custGeom>
              <a:avLst/>
              <a:gdLst/>
              <a:ahLst/>
              <a:cxnLst/>
              <a:rect r="r" b="b" t="t" l="l"/>
              <a:pathLst>
                <a:path h="1919097" w="12440003">
                  <a:moveTo>
                    <a:pt x="0" y="0"/>
                  </a:moveTo>
                  <a:lnTo>
                    <a:pt x="12440003" y="0"/>
                  </a:lnTo>
                  <a:lnTo>
                    <a:pt x="12440003" y="1919097"/>
                  </a:lnTo>
                  <a:lnTo>
                    <a:pt x="0" y="1919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440003" cy="1957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74685" indent="-337342" lvl="1">
                <a:lnSpc>
                  <a:spcPts val="3943"/>
                </a:lnSpc>
                <a:buFont typeface="Arial"/>
                <a:buChar char="•"/>
              </a:pPr>
              <a:r>
                <a:rPr lang="en-US" sz="312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Select a random pixel to initiate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9185" y="1526835"/>
            <a:ext cx="9330002" cy="6635680"/>
          </a:xfrm>
          <a:custGeom>
            <a:avLst/>
            <a:gdLst/>
            <a:ahLst/>
            <a:cxnLst/>
            <a:rect r="r" b="b" t="t" l="l"/>
            <a:pathLst>
              <a:path h="6635680" w="9330002">
                <a:moveTo>
                  <a:pt x="0" y="0"/>
                </a:moveTo>
                <a:lnTo>
                  <a:pt x="9330003" y="0"/>
                </a:lnTo>
                <a:lnTo>
                  <a:pt x="9330003" y="6635680"/>
                </a:lnTo>
                <a:lnTo>
                  <a:pt x="0" y="663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6" t="0" r="-215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37" y="410235"/>
            <a:ext cx="10532384" cy="1116600"/>
            <a:chOff x="0" y="0"/>
            <a:chExt cx="14043178" cy="148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3178" cy="1488800"/>
            </a:xfrm>
            <a:custGeom>
              <a:avLst/>
              <a:gdLst/>
              <a:ahLst/>
              <a:cxnLst/>
              <a:rect r="r" b="b" t="t" l="l"/>
              <a:pathLst>
                <a:path h="1488800" w="14043178">
                  <a:moveTo>
                    <a:pt x="0" y="0"/>
                  </a:moveTo>
                  <a:lnTo>
                    <a:pt x="14043178" y="0"/>
                  </a:lnTo>
                  <a:lnTo>
                    <a:pt x="14043178" y="1488800"/>
                  </a:lnTo>
                  <a:lnTo>
                    <a:pt x="0" y="148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043178" cy="152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 Hill-Climb using Mean-shift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9185" y="8656348"/>
            <a:ext cx="9330002" cy="1439323"/>
            <a:chOff x="0" y="0"/>
            <a:chExt cx="12440003" cy="1919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0003" cy="1919097"/>
            </a:xfrm>
            <a:custGeom>
              <a:avLst/>
              <a:gdLst/>
              <a:ahLst/>
              <a:cxnLst/>
              <a:rect r="r" b="b" t="t" l="l"/>
              <a:pathLst>
                <a:path h="1919097" w="12440003">
                  <a:moveTo>
                    <a:pt x="0" y="0"/>
                  </a:moveTo>
                  <a:lnTo>
                    <a:pt x="12440003" y="0"/>
                  </a:lnTo>
                  <a:lnTo>
                    <a:pt x="12440003" y="1919097"/>
                  </a:lnTo>
                  <a:lnTo>
                    <a:pt x="0" y="1919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440003" cy="1957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74685" indent="-337342" lvl="1">
                <a:lnSpc>
                  <a:spcPts val="3943"/>
                </a:lnSpc>
                <a:buFont typeface="Arial"/>
                <a:buChar char="•"/>
              </a:pPr>
              <a:r>
                <a:rPr lang="en-US" sz="312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Compute a ( . ) centroid within the window W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9185" y="1526835"/>
            <a:ext cx="9330002" cy="6635680"/>
          </a:xfrm>
          <a:custGeom>
            <a:avLst/>
            <a:gdLst/>
            <a:ahLst/>
            <a:cxnLst/>
            <a:rect r="r" b="b" t="t" l="l"/>
            <a:pathLst>
              <a:path h="6635680" w="9330002">
                <a:moveTo>
                  <a:pt x="0" y="0"/>
                </a:moveTo>
                <a:lnTo>
                  <a:pt x="9330003" y="0"/>
                </a:lnTo>
                <a:lnTo>
                  <a:pt x="9330003" y="6635680"/>
                </a:lnTo>
                <a:lnTo>
                  <a:pt x="0" y="663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2" t="0" r="-174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37" y="410235"/>
            <a:ext cx="10532384" cy="1116600"/>
            <a:chOff x="0" y="0"/>
            <a:chExt cx="14043178" cy="148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3178" cy="1488800"/>
            </a:xfrm>
            <a:custGeom>
              <a:avLst/>
              <a:gdLst/>
              <a:ahLst/>
              <a:cxnLst/>
              <a:rect r="r" b="b" t="t" l="l"/>
              <a:pathLst>
                <a:path h="1488800" w="14043178">
                  <a:moveTo>
                    <a:pt x="0" y="0"/>
                  </a:moveTo>
                  <a:lnTo>
                    <a:pt x="14043178" y="0"/>
                  </a:lnTo>
                  <a:lnTo>
                    <a:pt x="14043178" y="1488800"/>
                  </a:lnTo>
                  <a:lnTo>
                    <a:pt x="0" y="148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043178" cy="1526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BD59"/>
                  </a:solidFill>
                  <a:latin typeface="Roboto"/>
                  <a:ea typeface="Roboto"/>
                  <a:cs typeface="Roboto"/>
                  <a:sym typeface="Roboto"/>
                </a:rPr>
                <a:t> Hill-Climb using Mean-shift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9185" y="8656348"/>
            <a:ext cx="9330002" cy="1439323"/>
            <a:chOff x="0" y="0"/>
            <a:chExt cx="12440003" cy="1919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40003" cy="1919097"/>
            </a:xfrm>
            <a:custGeom>
              <a:avLst/>
              <a:gdLst/>
              <a:ahLst/>
              <a:cxnLst/>
              <a:rect r="r" b="b" t="t" l="l"/>
              <a:pathLst>
                <a:path h="1919097" w="12440003">
                  <a:moveTo>
                    <a:pt x="0" y="0"/>
                  </a:moveTo>
                  <a:lnTo>
                    <a:pt x="12440003" y="0"/>
                  </a:lnTo>
                  <a:lnTo>
                    <a:pt x="12440003" y="1919097"/>
                  </a:lnTo>
                  <a:lnTo>
                    <a:pt x="0" y="1919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440003" cy="19571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74685" indent="-337342" lvl="1">
                <a:lnSpc>
                  <a:spcPts val="3943"/>
                </a:lnSpc>
                <a:buFont typeface="Arial"/>
                <a:buChar char="•"/>
              </a:pPr>
              <a:r>
                <a:rPr lang="en-US" sz="3124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Shift the mean to the centroid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DAGmY0QAFk8</dc:identifier>
  <dcterms:modified xsi:type="dcterms:W3CDTF">2011-08-01T06:04:30Z</dcterms:modified>
  <cp:revision>1</cp:revision>
  <dc:title>by Navarasan N S M</dc:title>
</cp:coreProperties>
</file>